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sldIdLst>
    <p:sldId id="365"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360" r:id="rId34"/>
    <p:sldId id="363" r:id="rId35"/>
    <p:sldId id="362"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E82C4A-117E-4695-90D0-5F4F8FC53BC1}" type="datetimeFigureOut">
              <a:rPr lang="ru-RU" smtClean="0"/>
              <a:t>11.12.2018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AF53B-B8D0-4959-8328-E02D5C13C632}" type="slidenum">
              <a:rPr lang="ru-RU" smtClean="0"/>
              <a:t>‹#›</a:t>
            </a:fld>
            <a:endParaRPr lang="ru-RU"/>
          </a:p>
        </p:txBody>
      </p:sp>
    </p:spTree>
    <p:extLst>
      <p:ext uri="{BB962C8B-B14F-4D97-AF65-F5344CB8AC3E}">
        <p14:creationId xmlns:p14="http://schemas.microsoft.com/office/powerpoint/2010/main" val="2666417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2765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Garamond" pitchFamily="18" charset="0"/>
              </a:defRPr>
            </a:lvl1pPr>
            <a:lvl2pPr marL="742950" indent="-285750" eaLnBrk="0" hangingPunct="0">
              <a:defRPr>
                <a:solidFill>
                  <a:schemeClr val="tx1"/>
                </a:solidFill>
                <a:latin typeface="Garamond" pitchFamily="18" charset="0"/>
              </a:defRPr>
            </a:lvl2pPr>
            <a:lvl3pPr marL="1143000" indent="-228600" eaLnBrk="0" hangingPunct="0">
              <a:defRPr>
                <a:solidFill>
                  <a:schemeClr val="tx1"/>
                </a:solidFill>
                <a:latin typeface="Garamond" pitchFamily="18" charset="0"/>
              </a:defRPr>
            </a:lvl3pPr>
            <a:lvl4pPr marL="1600200" indent="-228600" eaLnBrk="0" hangingPunct="0">
              <a:defRPr>
                <a:solidFill>
                  <a:schemeClr val="tx1"/>
                </a:solidFill>
                <a:latin typeface="Garamond" pitchFamily="18" charset="0"/>
              </a:defRPr>
            </a:lvl4pPr>
            <a:lvl5pPr marL="2057400" indent="-228600" eaLnBrk="0" hangingPunct="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pPr eaLnBrk="1" hangingPunct="1"/>
            <a:fld id="{AE8B413D-BF41-4F56-A68A-1C0460F46E57}" type="slidenum">
              <a:rPr lang="ru-RU">
                <a:latin typeface="Tahoma" pitchFamily="34" charset="0"/>
              </a:rPr>
              <a:pPr eaLnBrk="1" hangingPunct="1"/>
              <a:t>1</a:t>
            </a:fld>
            <a:endParaRPr lang="ru-RU">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CD3274B-D453-4EA5-8DE3-27F27325D354}"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3BFC8A-F4A9-4DB8-B811-4799A3FB85E8}"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CD3274B-D453-4EA5-8DE3-27F27325D354}"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3BFC8A-F4A9-4DB8-B811-4799A3FB85E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CD3274B-D453-4EA5-8DE3-27F27325D354}"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3BFC8A-F4A9-4DB8-B811-4799A3FB85E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5CD3274B-D453-4EA5-8DE3-27F27325D354}"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3BFC8A-F4A9-4DB8-B811-4799A3FB85E8}"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CD3274B-D453-4EA5-8DE3-27F27325D354}" type="datetimeFigureOut">
              <a:rPr lang="ru-RU" smtClean="0"/>
              <a:t>11.12.2018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43BFC8A-F4A9-4DB8-B811-4799A3FB85E8}"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5CD3274B-D453-4EA5-8DE3-27F27325D354}" type="datetimeFigureOut">
              <a:rPr lang="ru-RU" smtClean="0"/>
              <a:t>11.12.2018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3BFC8A-F4A9-4DB8-B811-4799A3FB85E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5CD3274B-D453-4EA5-8DE3-27F27325D354}" type="datetimeFigureOut">
              <a:rPr lang="ru-RU" smtClean="0"/>
              <a:t>11.12.2018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43BFC8A-F4A9-4DB8-B811-4799A3FB85E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CD3274B-D453-4EA5-8DE3-27F27325D354}" type="datetimeFigureOut">
              <a:rPr lang="ru-RU" smtClean="0"/>
              <a:t>11.12.2018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43BFC8A-F4A9-4DB8-B811-4799A3FB85E8}"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D3274B-D453-4EA5-8DE3-27F27325D354}" type="datetimeFigureOut">
              <a:rPr lang="ru-RU" smtClean="0"/>
              <a:t>11.12.2018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43BFC8A-F4A9-4DB8-B811-4799A3FB85E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CD3274B-D453-4EA5-8DE3-27F27325D354}" type="datetimeFigureOut">
              <a:rPr lang="ru-RU" smtClean="0"/>
              <a:t>11.12.2018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3BFC8A-F4A9-4DB8-B811-4799A3FB85E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CD3274B-D453-4EA5-8DE3-27F27325D354}" type="datetimeFigureOut">
              <a:rPr lang="ru-RU" smtClean="0"/>
              <a:t>11.12.2018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43BFC8A-F4A9-4DB8-B811-4799A3FB85E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CD3274B-D453-4EA5-8DE3-27F27325D354}" type="datetimeFigureOut">
              <a:rPr lang="ru-RU" smtClean="0"/>
              <a:t>11.12.2018</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43BFC8A-F4A9-4DB8-B811-4799A3FB85E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179388" y="188913"/>
            <a:ext cx="87137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ru-RU" sz="1400">
                <a:solidFill>
                  <a:srgbClr val="FFFF00"/>
                </a:solidFill>
              </a:rPr>
              <a:t>МИНИСТЕРСТВО </a:t>
            </a:r>
            <a:r>
              <a:rPr kumimoji="1" lang="en-US" sz="1400">
                <a:solidFill>
                  <a:srgbClr val="FFFF00"/>
                </a:solidFill>
              </a:rPr>
              <a:t> </a:t>
            </a:r>
            <a:r>
              <a:rPr kumimoji="1" lang="ru-RU" sz="1400">
                <a:solidFill>
                  <a:srgbClr val="FFFF00"/>
                </a:solidFill>
              </a:rPr>
              <a:t>ОБРАЗОВАНИЯ И НАУКИ РОССИЙСКОЙ ФЕДЕРАЦИИ</a:t>
            </a:r>
          </a:p>
          <a:p>
            <a:pPr algn="ctr"/>
            <a:r>
              <a:rPr kumimoji="1" lang="ru-RU" sz="1400">
                <a:solidFill>
                  <a:srgbClr val="FFFF00"/>
                </a:solidFill>
              </a:rPr>
              <a:t>ФЕДЕРАЛЬНОЕ ГОСУДАРСТВЕННОЕ БЮДЖЕТНОЕ ОБРАЗОВАТЕЛЬНОЕ</a:t>
            </a:r>
          </a:p>
          <a:p>
            <a:pPr algn="ctr"/>
            <a:r>
              <a:rPr kumimoji="1" lang="ru-RU" sz="1400">
                <a:solidFill>
                  <a:srgbClr val="FFFF00"/>
                </a:solidFill>
              </a:rPr>
              <a:t>УЧРЕЖДЕНИЕ ВЫСШЕГО ОБРАЗОВАНИЯ</a:t>
            </a:r>
          </a:p>
          <a:p>
            <a:pPr algn="ctr"/>
            <a:r>
              <a:rPr kumimoji="1" lang="ru-RU" sz="1400">
                <a:solidFill>
                  <a:srgbClr val="FFFF00"/>
                </a:solidFill>
              </a:rPr>
              <a:t>«РОСТОВСКИЙ ГОСУДАРСТВЕННЫЙ ЭКОНОМИЧЕСКИЙ УНИВЕРСИТЕТ (РИНХ)»</a:t>
            </a:r>
            <a:endParaRPr lang="ru-RU" sz="1400"/>
          </a:p>
        </p:txBody>
      </p:sp>
      <p:sp>
        <p:nvSpPr>
          <p:cNvPr id="3075" name="Прямоугольник 2"/>
          <p:cNvSpPr>
            <a:spLocks noChangeArrowheads="1"/>
          </p:cNvSpPr>
          <p:nvPr/>
        </p:nvSpPr>
        <p:spPr bwMode="auto">
          <a:xfrm>
            <a:off x="3149600" y="2806700"/>
            <a:ext cx="2589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ru-RU" sz="1400">
                <a:solidFill>
                  <a:srgbClr val="FFFF00"/>
                </a:solidFill>
              </a:rPr>
              <a:t>ЮРИДИЧЕСКИЙ ФАКУЛЬТЕТ </a:t>
            </a:r>
            <a:endParaRPr lang="ru-RU" sz="1400"/>
          </a:p>
        </p:txBody>
      </p:sp>
      <p:sp>
        <p:nvSpPr>
          <p:cNvPr id="4" name="Прямоугольник 3"/>
          <p:cNvSpPr/>
          <p:nvPr/>
        </p:nvSpPr>
        <p:spPr>
          <a:xfrm>
            <a:off x="241300" y="3224213"/>
            <a:ext cx="8713788" cy="368300"/>
          </a:xfrm>
          <a:prstGeom prst="rect">
            <a:avLst/>
          </a:prstGeom>
        </p:spPr>
        <p:txBody>
          <a:bodyPr>
            <a:spAutoFit/>
          </a:bodyPr>
          <a:lstStyle/>
          <a:p>
            <a:pPr algn="ctr">
              <a:defRPr/>
            </a:pPr>
            <a:r>
              <a:rPr lang="ru-RU" b="1" dirty="0">
                <a:solidFill>
                  <a:srgbClr val="FFFF00"/>
                </a:solidFill>
                <a:effectLst>
                  <a:outerShdw blurRad="38100" dist="38100" dir="2700000" algn="tl">
                    <a:srgbClr val="000000"/>
                  </a:outerShdw>
                </a:effectLst>
              </a:rPr>
              <a:t>КАФЕДРА СУДЕБНОЙ ЭКСПЕРТИЗЫ И КРИМИНАЛИСТИКИ</a:t>
            </a:r>
            <a:endParaRPr lang="en-US" b="1" dirty="0">
              <a:solidFill>
                <a:srgbClr val="FFFF00"/>
              </a:solidFill>
              <a:effectLst>
                <a:outerShdw blurRad="38100" dist="38100" dir="2700000" algn="tl">
                  <a:srgbClr val="000000"/>
                </a:outerShdw>
              </a:effectLst>
            </a:endParaRPr>
          </a:p>
        </p:txBody>
      </p:sp>
      <p:sp>
        <p:nvSpPr>
          <p:cNvPr id="5" name="Прямоугольник 4"/>
          <p:cNvSpPr/>
          <p:nvPr/>
        </p:nvSpPr>
        <p:spPr>
          <a:xfrm>
            <a:off x="2576513" y="3789363"/>
            <a:ext cx="4114800" cy="369887"/>
          </a:xfrm>
          <a:prstGeom prst="rect">
            <a:avLst/>
          </a:prstGeom>
        </p:spPr>
        <p:txBody>
          <a:bodyPr wrap="none">
            <a:spAutoFit/>
          </a:bodyPr>
          <a:lstStyle/>
          <a:p>
            <a:pPr algn="ctr">
              <a:defRPr/>
            </a:pPr>
            <a:r>
              <a:rPr lang="ru-RU" b="1" dirty="0">
                <a:solidFill>
                  <a:srgbClr val="FF0000"/>
                </a:solidFill>
                <a:effectLst>
                  <a:outerShdw blurRad="38100" dist="38100" dir="2700000" algn="tl">
                    <a:srgbClr val="000000"/>
                  </a:outerShdw>
                </a:effectLst>
              </a:rPr>
              <a:t>ИНФОРМАЦИОННЫЙ МАТЕРИАЛ</a:t>
            </a:r>
          </a:p>
        </p:txBody>
      </p:sp>
      <p:sp>
        <p:nvSpPr>
          <p:cNvPr id="3078" name="Прямоугольник 5"/>
          <p:cNvSpPr>
            <a:spLocks noChangeArrowheads="1"/>
          </p:cNvSpPr>
          <p:nvPr/>
        </p:nvSpPr>
        <p:spPr bwMode="auto">
          <a:xfrm>
            <a:off x="241300" y="4292600"/>
            <a:ext cx="8785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3200" b="1" dirty="0" smtClean="0">
                <a:solidFill>
                  <a:srgbClr val="FFC000"/>
                </a:solidFill>
              </a:rPr>
              <a:t>«ОРГАНИЗАЦИЯ </a:t>
            </a:r>
            <a:r>
              <a:rPr lang="ru-RU" sz="3200" b="1" dirty="0">
                <a:solidFill>
                  <a:srgbClr val="FFC000"/>
                </a:solidFill>
              </a:rPr>
              <a:t>РАСКРЫТИЯ И РАССЛЕДОВАНИЯ ПРЕСТУПЛЕНИЙ»</a:t>
            </a:r>
          </a:p>
          <a:p>
            <a:pPr algn="ctr"/>
            <a:endParaRPr lang="ru-RU" sz="3200" b="1" dirty="0">
              <a:solidFill>
                <a:srgbClr val="FFC000"/>
              </a:solidFill>
            </a:endParaRPr>
          </a:p>
        </p:txBody>
      </p:sp>
      <p:pic>
        <p:nvPicPr>
          <p:cNvPr id="3079" name="Picture 8" descr="C:\Users\Leon\Desktop\ЛОГОТИП РИН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1222375"/>
            <a:ext cx="1905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3100260"/>
      </p:ext>
    </p:extLst>
  </p:cSld>
  <p:clrMapOvr>
    <a:masterClrMapping/>
  </p:clrMapOvr>
  <p:transition spd="slow" advTm="1683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8414" y="908720"/>
            <a:ext cx="8568952" cy="4524315"/>
          </a:xfrm>
          <a:prstGeom prst="rect">
            <a:avLst/>
          </a:prstGeom>
        </p:spPr>
        <p:txBody>
          <a:bodyPr wrap="square">
            <a:spAutoFit/>
          </a:bodyPr>
          <a:lstStyle/>
          <a:p>
            <a:r>
              <a:rPr lang="ru-RU" sz="2400" b="1" dirty="0" smtClean="0">
                <a:solidFill>
                  <a:srgbClr val="FFC000"/>
                </a:solidFill>
              </a:rPr>
              <a:t>4) - если заявление сделано устно, причем заявитель не может лично присутствовать   при   составлении   протокола   (например,   находится   в больнице, в тяжелом состоянии), то по этому поводу должен быть составлен рапорт;</a:t>
            </a:r>
          </a:p>
          <a:p>
            <a:r>
              <a:rPr lang="ru-RU" sz="2400" b="1" dirty="0" smtClean="0">
                <a:solidFill>
                  <a:srgbClr val="FFC000"/>
                </a:solidFill>
              </a:rPr>
              <a:t>5) - при этом, следует отметить, что анонимные заявления поводом к возбуждению уголовного дела не являются. Однако такая информация не может быть оставлена без внимания. На такой сигнал о преступлении должен реагировать орган дознания, прежде всего милиция. Поводом к возбуждению в таких случаях будет не заявление, автор которого не известен, а сообщение о совершенном или готовящемся преступлении, полученное из иных источников.</a:t>
            </a:r>
            <a:endParaRPr lang="ru-RU" sz="2400" b="1" dirty="0">
              <a:solidFill>
                <a:srgbClr val="FFC000"/>
              </a:solidFill>
            </a:endParaRPr>
          </a:p>
        </p:txBody>
      </p:sp>
    </p:spTree>
    <p:extLst>
      <p:ext uri="{BB962C8B-B14F-4D97-AF65-F5344CB8AC3E}">
        <p14:creationId xmlns:p14="http://schemas.microsoft.com/office/powerpoint/2010/main" val="122680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352928" cy="4524315"/>
          </a:xfrm>
          <a:prstGeom prst="rect">
            <a:avLst/>
          </a:prstGeom>
        </p:spPr>
        <p:txBody>
          <a:bodyPr wrap="square">
            <a:spAutoFit/>
          </a:bodyPr>
          <a:lstStyle/>
          <a:p>
            <a:r>
              <a:rPr lang="ru-RU" sz="2400" b="1" dirty="0" smtClean="0">
                <a:solidFill>
                  <a:srgbClr val="FFC000"/>
                </a:solidFill>
              </a:rPr>
              <a:t>Второй повод для возбуждения уголовного дела - явка с повинной (ч.1 ст. 140 УПК). Такое  заявление  является   особым   обстоятельством смягчающим наказание (пункт «и», ст. 61 УК РФ). Явкой с повинной можно считать лишь такое заявление гражданина, которое касается преступления вообще неизвестного правоохранительным органам, иначе говоря, незарегистрированного, или же преступления известного, но не раскрытого, когда лицо, его совершившее, не установлено следственным путем (негласные оперативно-розыскные данные не в счет) и в деле нет ни подозреваемого, ни обвиняемого, а заявление сделано исключительно на добровольных началах. </a:t>
            </a:r>
            <a:endParaRPr lang="ru-RU" sz="2400" b="1" dirty="0">
              <a:solidFill>
                <a:srgbClr val="FFC000"/>
              </a:solidFill>
            </a:endParaRPr>
          </a:p>
        </p:txBody>
      </p:sp>
    </p:spTree>
    <p:extLst>
      <p:ext uri="{BB962C8B-B14F-4D97-AF65-F5344CB8AC3E}">
        <p14:creationId xmlns:p14="http://schemas.microsoft.com/office/powerpoint/2010/main" val="4150093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484784"/>
            <a:ext cx="8352928" cy="2677656"/>
          </a:xfrm>
          <a:prstGeom prst="rect">
            <a:avLst/>
          </a:prstGeom>
        </p:spPr>
        <p:txBody>
          <a:bodyPr wrap="square">
            <a:spAutoFit/>
          </a:bodyPr>
          <a:lstStyle/>
          <a:p>
            <a:r>
              <a:rPr lang="ru-RU" sz="2400" b="1" dirty="0" smtClean="0">
                <a:solidFill>
                  <a:srgbClr val="FFC000"/>
                </a:solidFill>
              </a:rPr>
              <a:t>Третий повод к возбуждению уголовного дела - сообщение о совершенном или готовящемся преступлении, полученное из иных источников - охватывает все без исключения остальные случаи, когда правоохранительному органу, уполномоченному на возбуждение уголовного дела, становится известно о деянии, предусмотренного Особенной частью УК. При принятии такого сообщения составляется рапорт.</a:t>
            </a:r>
            <a:endParaRPr lang="ru-RU" sz="2400" b="1" dirty="0">
              <a:solidFill>
                <a:srgbClr val="FFC000"/>
              </a:solidFill>
            </a:endParaRPr>
          </a:p>
        </p:txBody>
      </p:sp>
    </p:spTree>
    <p:extLst>
      <p:ext uri="{BB962C8B-B14F-4D97-AF65-F5344CB8AC3E}">
        <p14:creationId xmlns:p14="http://schemas.microsoft.com/office/powerpoint/2010/main" val="4209248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980728"/>
            <a:ext cx="8280920" cy="3416320"/>
          </a:xfrm>
          <a:prstGeom prst="rect">
            <a:avLst/>
          </a:prstGeom>
        </p:spPr>
        <p:txBody>
          <a:bodyPr wrap="square">
            <a:spAutoFit/>
          </a:bodyPr>
          <a:lstStyle/>
          <a:p>
            <a:r>
              <a:rPr lang="ru-RU" sz="2400" b="1" dirty="0" smtClean="0">
                <a:solidFill>
                  <a:srgbClr val="FFC000"/>
                </a:solidFill>
              </a:rPr>
              <a:t>Предварительная проверка - это основанная на законе и подзаконных актах деятельность уполномоченных уголовно-процессуальным законодательством компетентных государственных органов и должностных лиц, направленная на сбор дополнительных сведений (материалов), характеризующих проверяемое событие и необходимых для принятия законного и обоснованного процессуального решения по поступившему заявлению или сообщению о преступлении.</a:t>
            </a:r>
            <a:endParaRPr lang="ru-RU" sz="2400" b="1" dirty="0">
              <a:solidFill>
                <a:srgbClr val="FFC000"/>
              </a:solidFill>
            </a:endParaRPr>
          </a:p>
        </p:txBody>
      </p:sp>
    </p:spTree>
    <p:extLst>
      <p:ext uri="{BB962C8B-B14F-4D97-AF65-F5344CB8AC3E}">
        <p14:creationId xmlns:p14="http://schemas.microsoft.com/office/powerpoint/2010/main" val="1591952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0830" y="548680"/>
            <a:ext cx="8352928" cy="4524315"/>
          </a:xfrm>
          <a:prstGeom prst="rect">
            <a:avLst/>
          </a:prstGeom>
        </p:spPr>
        <p:txBody>
          <a:bodyPr wrap="square">
            <a:spAutoFit/>
          </a:bodyPr>
          <a:lstStyle/>
          <a:p>
            <a:r>
              <a:rPr lang="ru-RU" sz="2400" b="1" dirty="0" smtClean="0">
                <a:solidFill>
                  <a:srgbClr val="FFC000"/>
                </a:solidFill>
              </a:rPr>
              <a:t>Предварительная проверка проводится при наличии:</a:t>
            </a:r>
          </a:p>
          <a:p>
            <a:r>
              <a:rPr lang="ru-RU" sz="2400" b="1" dirty="0" smtClean="0">
                <a:solidFill>
                  <a:srgbClr val="FFC000"/>
                </a:solidFill>
              </a:rPr>
              <a:t>1) поводов к возбуждению уголовного дела, установленных уголовно-процессуальным законодательством; </a:t>
            </a:r>
          </a:p>
          <a:p>
            <a:r>
              <a:rPr lang="ru-RU" sz="2400" b="1" dirty="0" smtClean="0">
                <a:solidFill>
                  <a:srgbClr val="FFC000"/>
                </a:solidFill>
              </a:rPr>
              <a:t>2) цели (уточнение оснований к возбуждению уголовного дела или отказу в таковом); </a:t>
            </a:r>
          </a:p>
          <a:p>
            <a:r>
              <a:rPr lang="ru-RU" sz="2400" b="1" dirty="0" smtClean="0">
                <a:solidFill>
                  <a:srgbClr val="FFC000"/>
                </a:solidFill>
              </a:rPr>
              <a:t>3) субъектов, правомочных разрешать вопрос о возбуждении уголовного дела; </a:t>
            </a:r>
          </a:p>
          <a:p>
            <a:r>
              <a:rPr lang="ru-RU" sz="2400" b="1" dirty="0" smtClean="0">
                <a:solidFill>
                  <a:srgbClr val="FFC000"/>
                </a:solidFill>
              </a:rPr>
              <a:t>4) средств, предусмотренных законом (без производства следственных действий, за исключением предусмотренного законом осмотра места происшествия - ч. 2 ст. 176 УПК); </a:t>
            </a:r>
          </a:p>
          <a:p>
            <a:r>
              <a:rPr lang="ru-RU" sz="2400" b="1" dirty="0" smtClean="0">
                <a:solidFill>
                  <a:srgbClr val="FFC000"/>
                </a:solidFill>
              </a:rPr>
              <a:t>5) сроков, установленных законом, для принятия процессуального решения по результатам проверки.</a:t>
            </a:r>
            <a:endParaRPr lang="ru-RU" sz="2400" b="1" dirty="0">
              <a:solidFill>
                <a:srgbClr val="FFC000"/>
              </a:solidFill>
            </a:endParaRPr>
          </a:p>
        </p:txBody>
      </p:sp>
    </p:spTree>
    <p:extLst>
      <p:ext uri="{BB962C8B-B14F-4D97-AF65-F5344CB8AC3E}">
        <p14:creationId xmlns:p14="http://schemas.microsoft.com/office/powerpoint/2010/main" val="1646326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6551" y="1196752"/>
            <a:ext cx="8136904" cy="3785652"/>
          </a:xfrm>
          <a:prstGeom prst="rect">
            <a:avLst/>
          </a:prstGeom>
        </p:spPr>
        <p:txBody>
          <a:bodyPr wrap="square">
            <a:spAutoFit/>
          </a:bodyPr>
          <a:lstStyle/>
          <a:p>
            <a:r>
              <a:rPr lang="ru-RU" sz="2400" b="1" dirty="0" smtClean="0">
                <a:solidFill>
                  <a:srgbClr val="FFC000"/>
                </a:solidFill>
              </a:rPr>
              <a:t>Предварительная проверка включает: </a:t>
            </a:r>
          </a:p>
          <a:p>
            <a:endParaRPr lang="ru-RU" sz="2400" b="1" dirty="0" smtClean="0">
              <a:solidFill>
                <a:srgbClr val="FFC000"/>
              </a:solidFill>
            </a:endParaRPr>
          </a:p>
          <a:p>
            <a:pPr marL="342900" indent="-342900">
              <a:buFontTx/>
              <a:buChar char="-"/>
            </a:pPr>
            <a:r>
              <a:rPr lang="ru-RU" sz="2400" b="1" dirty="0" smtClean="0">
                <a:solidFill>
                  <a:srgbClr val="FFC000"/>
                </a:solidFill>
              </a:rPr>
              <a:t>проверку законности повода к возбуждению уголовного дела; </a:t>
            </a:r>
          </a:p>
          <a:p>
            <a:pPr marL="342900" indent="-342900">
              <a:buFontTx/>
              <a:buChar char="-"/>
            </a:pPr>
            <a:endParaRPr lang="ru-RU" sz="2400" b="1" dirty="0" smtClean="0">
              <a:solidFill>
                <a:srgbClr val="FFC000"/>
              </a:solidFill>
            </a:endParaRPr>
          </a:p>
          <a:p>
            <a:pPr marL="342900" indent="-342900">
              <a:buFontTx/>
              <a:buChar char="-"/>
            </a:pPr>
            <a:r>
              <a:rPr lang="ru-RU" sz="2400" b="1" dirty="0" smtClean="0">
                <a:solidFill>
                  <a:srgbClr val="FFC000"/>
                </a:solidFill>
              </a:rPr>
              <a:t>установление достаточных оснований к возбуждению уголовного дела; </a:t>
            </a:r>
          </a:p>
          <a:p>
            <a:pPr marL="342900" indent="-342900">
              <a:buFontTx/>
              <a:buChar char="-"/>
            </a:pPr>
            <a:endParaRPr lang="ru-RU" sz="2400" b="1" dirty="0" smtClean="0">
              <a:solidFill>
                <a:srgbClr val="FFC000"/>
              </a:solidFill>
            </a:endParaRPr>
          </a:p>
          <a:p>
            <a:r>
              <a:rPr lang="ru-RU" sz="2400" b="1" dirty="0" smtClean="0">
                <a:solidFill>
                  <a:srgbClr val="FFC000"/>
                </a:solidFill>
              </a:rPr>
              <a:t>- выяснение наличия или отсутствия обстоятельств, исключающих производство по делу.</a:t>
            </a:r>
            <a:endParaRPr lang="ru-RU" sz="2400" b="1" dirty="0">
              <a:solidFill>
                <a:srgbClr val="FFC000"/>
              </a:solidFill>
            </a:endParaRPr>
          </a:p>
        </p:txBody>
      </p:sp>
    </p:spTree>
    <p:extLst>
      <p:ext uri="{BB962C8B-B14F-4D97-AF65-F5344CB8AC3E}">
        <p14:creationId xmlns:p14="http://schemas.microsoft.com/office/powerpoint/2010/main" val="1043317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59340"/>
            <a:ext cx="8352928" cy="3416320"/>
          </a:xfrm>
          <a:prstGeom prst="rect">
            <a:avLst/>
          </a:prstGeom>
        </p:spPr>
        <p:txBody>
          <a:bodyPr wrap="square">
            <a:spAutoFit/>
          </a:bodyPr>
          <a:lstStyle/>
          <a:p>
            <a:r>
              <a:rPr lang="ru-RU" sz="2400" b="1" dirty="0" smtClean="0">
                <a:solidFill>
                  <a:srgbClr val="FFC000"/>
                </a:solidFill>
              </a:rPr>
              <a:t>Средствами проведения предварительной проверки являются:</a:t>
            </a:r>
          </a:p>
          <a:p>
            <a:r>
              <a:rPr lang="ru-RU" sz="2400" b="1" dirty="0" smtClean="0">
                <a:solidFill>
                  <a:srgbClr val="FFC000"/>
                </a:solidFill>
              </a:rPr>
              <a:t>1) следственное действие - осмотр места происшествия (ч. 2 ст. 176 УПК);</a:t>
            </a:r>
          </a:p>
          <a:p>
            <a:r>
              <a:rPr lang="ru-RU" sz="2400" b="1" dirty="0" smtClean="0">
                <a:solidFill>
                  <a:srgbClr val="FFC000"/>
                </a:solidFill>
              </a:rPr>
              <a:t>2) процессуальные действия, облеченные в форму требования (передать, представить определенные документы, предметы и т.п.), поручения, запросы (сведений о деятельности предприятия, учреждения, организации за определенный период и т.п. -  ч. 4 ст. 21 УПК);</a:t>
            </a:r>
          </a:p>
          <a:p>
            <a:r>
              <a:rPr lang="ru-RU" sz="2400" b="1" dirty="0" smtClean="0">
                <a:solidFill>
                  <a:srgbClr val="FFC000"/>
                </a:solidFill>
              </a:rPr>
              <a:t>3) проведение ревизии, инвентаризации;</a:t>
            </a:r>
            <a:endParaRPr lang="ru-RU" sz="2400" b="1" dirty="0">
              <a:solidFill>
                <a:srgbClr val="FFC000"/>
              </a:solidFill>
            </a:endParaRPr>
          </a:p>
        </p:txBody>
      </p:sp>
    </p:spTree>
    <p:extLst>
      <p:ext uri="{BB962C8B-B14F-4D97-AF65-F5344CB8AC3E}">
        <p14:creationId xmlns:p14="http://schemas.microsoft.com/office/powerpoint/2010/main" val="2517948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20688"/>
            <a:ext cx="8352928" cy="4524315"/>
          </a:xfrm>
          <a:prstGeom prst="rect">
            <a:avLst/>
          </a:prstGeom>
        </p:spPr>
        <p:txBody>
          <a:bodyPr wrap="square">
            <a:spAutoFit/>
          </a:bodyPr>
          <a:lstStyle/>
          <a:p>
            <a:r>
              <a:rPr lang="ru-RU" sz="2400" b="1" dirty="0" smtClean="0">
                <a:solidFill>
                  <a:srgbClr val="FFC000"/>
                </a:solidFill>
              </a:rPr>
              <a:t>4) административно-правовые действия: </a:t>
            </a:r>
          </a:p>
          <a:p>
            <a:r>
              <a:rPr lang="ru-RU" sz="2400" b="1" dirty="0" smtClean="0">
                <a:solidFill>
                  <a:srgbClr val="FFC000"/>
                </a:solidFill>
              </a:rPr>
              <a:t>•	проверка у  граждан и должностных лиц документов, удостоверяющих личность, если имеются достаточные основания подозревать их в совершении преступления;</a:t>
            </a:r>
          </a:p>
          <a:p>
            <a:r>
              <a:rPr lang="ru-RU" sz="2400" b="1" dirty="0" smtClean="0">
                <a:solidFill>
                  <a:srgbClr val="FFC000"/>
                </a:solidFill>
              </a:rPr>
              <a:t>•	досмотр лиц  (в  порядке,  установленном  федеральным  законом,  при  наличии достаточных данных о том, что они имеют при себе оружие, боеприпасы, взрывчатые вещества, взрывные устройства, наркотические средства или психотропные вещества), их вещей, ручной клади и багажа;</a:t>
            </a:r>
          </a:p>
          <a:p>
            <a:r>
              <a:rPr lang="ru-RU" sz="2400" b="1" dirty="0" smtClean="0">
                <a:solidFill>
                  <a:srgbClr val="FFC000"/>
                </a:solidFill>
              </a:rPr>
              <a:t>•	 изъятие указанных предметов, средств и веществ при отсутствии данных о наличии законных оснований для их ношения и хранения; </a:t>
            </a:r>
            <a:endParaRPr lang="ru-RU" sz="2400" b="1" dirty="0">
              <a:solidFill>
                <a:srgbClr val="FFC000"/>
              </a:solidFill>
            </a:endParaRPr>
          </a:p>
        </p:txBody>
      </p:sp>
    </p:spTree>
    <p:extLst>
      <p:ext uri="{BB962C8B-B14F-4D97-AF65-F5344CB8AC3E}">
        <p14:creationId xmlns:p14="http://schemas.microsoft.com/office/powerpoint/2010/main" val="2539532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280920" cy="4524315"/>
          </a:xfrm>
          <a:prstGeom prst="rect">
            <a:avLst/>
          </a:prstGeom>
        </p:spPr>
        <p:txBody>
          <a:bodyPr wrap="square">
            <a:spAutoFit/>
          </a:bodyPr>
          <a:lstStyle/>
          <a:p>
            <a:r>
              <a:rPr lang="ru-RU" sz="2400" b="1" dirty="0" smtClean="0">
                <a:solidFill>
                  <a:srgbClr val="FFC000"/>
                </a:solidFill>
              </a:rPr>
              <a:t>•	проверка разрешения (лицензии) на совершение определенных действий или занятие определенной деятельностью;</a:t>
            </a:r>
          </a:p>
          <a:p>
            <a:r>
              <a:rPr lang="ru-RU" sz="2400" b="1" dirty="0" smtClean="0">
                <a:solidFill>
                  <a:srgbClr val="FFC000"/>
                </a:solidFill>
              </a:rPr>
              <a:t>•	получение (от граждан и должностных лиц) необходимых объяснений, сведений, справок, документов и копий с них;</a:t>
            </a:r>
          </a:p>
          <a:p>
            <a:r>
              <a:rPr lang="ru-RU" sz="2400" b="1" dirty="0" smtClean="0">
                <a:solidFill>
                  <a:srgbClr val="FFC000"/>
                </a:solidFill>
              </a:rPr>
              <a:t>•	посещение (вхождение) жилых и иных помещений граждан, принадлежащих им земельных участков, территории и помещений, занимаемых организациями, и осмотр их при преследовании лиц, подозреваемых в совершении преступлений, либо при наличии достаточных данных полагать, что там совершено или совершается преступление;</a:t>
            </a:r>
            <a:endParaRPr lang="ru-RU" sz="2400" b="1" dirty="0">
              <a:solidFill>
                <a:srgbClr val="FFC000"/>
              </a:solidFill>
            </a:endParaRPr>
          </a:p>
        </p:txBody>
      </p:sp>
    </p:spTree>
    <p:extLst>
      <p:ext uri="{BB962C8B-B14F-4D97-AF65-F5344CB8AC3E}">
        <p14:creationId xmlns:p14="http://schemas.microsoft.com/office/powerpoint/2010/main" val="2708449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6781" y="620688"/>
            <a:ext cx="8352928" cy="4154984"/>
          </a:xfrm>
          <a:prstGeom prst="rect">
            <a:avLst/>
          </a:prstGeom>
        </p:spPr>
        <p:txBody>
          <a:bodyPr wrap="square">
            <a:spAutoFit/>
          </a:bodyPr>
          <a:lstStyle/>
          <a:p>
            <a:r>
              <a:rPr lang="ru-RU" sz="2400" b="1" dirty="0" smtClean="0">
                <a:solidFill>
                  <a:srgbClr val="FFC000"/>
                </a:solidFill>
              </a:rPr>
              <a:t>•	освидетельствование (в установленном законом порядке) лиц, подозреваемых в совершении преступления, для определения наличия в организме алкоголя или наркотических средств либо направление или доставление данных лиц в медицинское учреждение, если результат освидетельствования необходим для подтверждения или опровержения факта правонарушения или объективного рассмотрения дела о правонарушении;</a:t>
            </a:r>
          </a:p>
          <a:p>
            <a:r>
              <a:rPr lang="ru-RU" sz="2400" b="1" dirty="0" smtClean="0">
                <a:solidFill>
                  <a:srgbClr val="FFC000"/>
                </a:solidFill>
              </a:rPr>
              <a:t>•	 личный досмотр (в соответствии с законодательством Российской Федерации) пассажиров, ручной клади и багажа на воздушном транспорте;</a:t>
            </a:r>
            <a:endParaRPr lang="ru-RU" sz="2400" b="1" dirty="0">
              <a:solidFill>
                <a:srgbClr val="FFC000"/>
              </a:solidFill>
            </a:endParaRPr>
          </a:p>
        </p:txBody>
      </p:sp>
    </p:spTree>
    <p:extLst>
      <p:ext uri="{BB962C8B-B14F-4D97-AF65-F5344CB8AC3E}">
        <p14:creationId xmlns:p14="http://schemas.microsoft.com/office/powerpoint/2010/main" val="1935192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208912" cy="4524315"/>
          </a:xfrm>
          <a:prstGeom prst="rect">
            <a:avLst/>
          </a:prstGeom>
        </p:spPr>
        <p:txBody>
          <a:bodyPr wrap="square">
            <a:spAutoFit/>
          </a:bodyPr>
          <a:lstStyle/>
          <a:p>
            <a:pPr algn="ctr"/>
            <a:r>
              <a:rPr lang="ru-RU" sz="2400" b="1" dirty="0" smtClean="0">
                <a:solidFill>
                  <a:srgbClr val="FFC000"/>
                </a:solidFill>
              </a:rPr>
              <a:t>ПЛАН</a:t>
            </a:r>
          </a:p>
          <a:p>
            <a:pPr algn="ctr"/>
            <a:endParaRPr lang="ru-RU" sz="2400" b="1" dirty="0" smtClean="0">
              <a:solidFill>
                <a:srgbClr val="FFC000"/>
              </a:solidFill>
            </a:endParaRPr>
          </a:p>
          <a:p>
            <a:r>
              <a:rPr lang="ru-RU" sz="2400" b="1" dirty="0" smtClean="0">
                <a:solidFill>
                  <a:srgbClr val="FFC000"/>
                </a:solidFill>
              </a:rPr>
              <a:t>§ 1. Организация приема первичной информации о преступлении и ее проверка.</a:t>
            </a:r>
          </a:p>
          <a:p>
            <a:r>
              <a:rPr lang="ru-RU" sz="2400" b="1" dirty="0" smtClean="0">
                <a:solidFill>
                  <a:srgbClr val="FFC000"/>
                </a:solidFill>
              </a:rPr>
              <a:t>§ 2. Организация расследования преступлений следственной группой.</a:t>
            </a:r>
          </a:p>
          <a:p>
            <a:r>
              <a:rPr lang="ru-RU" sz="2400" b="1" dirty="0" smtClean="0">
                <a:solidFill>
                  <a:srgbClr val="FFC000"/>
                </a:solidFill>
              </a:rPr>
              <a:t>§ 3. Организация расследования следственно-оперативной группой.</a:t>
            </a:r>
          </a:p>
          <a:p>
            <a:r>
              <a:rPr lang="ru-RU" sz="2400" b="1" dirty="0" smtClean="0">
                <a:solidFill>
                  <a:srgbClr val="FFC000"/>
                </a:solidFill>
              </a:rPr>
              <a:t>3.1. Примерная программа по организации деятельности следственно-оперативной группы (по раскрытию кражи). </a:t>
            </a:r>
          </a:p>
          <a:p>
            <a:r>
              <a:rPr lang="ru-RU" sz="2400" b="1" dirty="0" smtClean="0">
                <a:solidFill>
                  <a:srgbClr val="FFC000"/>
                </a:solidFill>
              </a:rPr>
              <a:t>3.2. Использование автоматизированных рабочих мест при проведении следственных действий.</a:t>
            </a:r>
            <a:endParaRPr lang="ru-RU" sz="2400" b="1" dirty="0">
              <a:solidFill>
                <a:srgbClr val="FFC000"/>
              </a:solidFill>
            </a:endParaRPr>
          </a:p>
        </p:txBody>
      </p:sp>
    </p:spTree>
    <p:extLst>
      <p:ext uri="{BB962C8B-B14F-4D97-AF65-F5344CB8AC3E}">
        <p14:creationId xmlns:p14="http://schemas.microsoft.com/office/powerpoint/2010/main" val="1808452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24936" cy="4893647"/>
          </a:xfrm>
          <a:prstGeom prst="rect">
            <a:avLst/>
          </a:prstGeom>
        </p:spPr>
        <p:txBody>
          <a:bodyPr wrap="square">
            <a:spAutoFit/>
          </a:bodyPr>
          <a:lstStyle/>
          <a:p>
            <a:r>
              <a:rPr lang="ru-RU" sz="2400" b="1" dirty="0" smtClean="0">
                <a:solidFill>
                  <a:srgbClr val="FFC000"/>
                </a:solidFill>
              </a:rPr>
              <a:t>проверка документов на право управления транспортными средствами и пользования перевозимыми грузами, их осмотр; </a:t>
            </a:r>
          </a:p>
          <a:p>
            <a:r>
              <a:rPr lang="ru-RU" sz="2400" b="1" dirty="0" smtClean="0">
                <a:solidFill>
                  <a:srgbClr val="FFC000"/>
                </a:solidFill>
              </a:rPr>
              <a:t>•	досмотр транспортных средств при подозрении, что они используются в противоправных целях;</a:t>
            </a:r>
          </a:p>
          <a:p>
            <a:r>
              <a:rPr lang="ru-RU" sz="2400" b="1" dirty="0" smtClean="0">
                <a:solidFill>
                  <a:srgbClr val="FFC000"/>
                </a:solidFill>
              </a:rPr>
              <a:t>•	посещение помещений, занимаемых организациями независимо от подчинённости и форм собственности (кроме иностранных дипломатических представительств и помещений консульских учреждений иностранных государств, которые используются исключительно для работы консульских учреждений);</a:t>
            </a:r>
          </a:p>
          <a:p>
            <a:r>
              <a:rPr lang="ru-RU" sz="2400" b="1" dirty="0" smtClean="0">
                <a:solidFill>
                  <a:srgbClr val="FFC000"/>
                </a:solidFill>
              </a:rPr>
              <a:t>•	осмотр производственных,  складских, торговых и иных служебных помещений, транспортных средств, других мест хранения и использования имущества;</a:t>
            </a:r>
            <a:endParaRPr lang="ru-RU" sz="2400" b="1" dirty="0">
              <a:solidFill>
                <a:srgbClr val="FFC000"/>
              </a:solidFill>
            </a:endParaRPr>
          </a:p>
        </p:txBody>
      </p:sp>
    </p:spTree>
    <p:extLst>
      <p:ext uri="{BB962C8B-B14F-4D97-AF65-F5344CB8AC3E}">
        <p14:creationId xmlns:p14="http://schemas.microsoft.com/office/powerpoint/2010/main" val="1211387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582341"/>
            <a:ext cx="8424936" cy="3416320"/>
          </a:xfrm>
          <a:prstGeom prst="rect">
            <a:avLst/>
          </a:prstGeom>
        </p:spPr>
        <p:txBody>
          <a:bodyPr wrap="square">
            <a:spAutoFit/>
          </a:bodyPr>
          <a:lstStyle/>
          <a:p>
            <a:r>
              <a:rPr lang="ru-RU" sz="2400" b="1" dirty="0" smtClean="0">
                <a:solidFill>
                  <a:srgbClr val="FFC000"/>
                </a:solidFill>
              </a:rPr>
              <a:t>изъятие необходимых документов на материальные ценности, денежные средства, кредитные и финансовые операции, а также образцов сырья и продукции;</a:t>
            </a:r>
          </a:p>
          <a:p>
            <a:r>
              <a:rPr lang="ru-RU" sz="2400" b="1" dirty="0" smtClean="0">
                <a:solidFill>
                  <a:srgbClr val="FFC000"/>
                </a:solidFill>
              </a:rPr>
              <a:t>•	проведение контрольных закупок;</a:t>
            </a:r>
          </a:p>
          <a:p>
            <a:r>
              <a:rPr lang="ru-RU" sz="2400" b="1" dirty="0" smtClean="0">
                <a:solidFill>
                  <a:srgbClr val="FFC000"/>
                </a:solidFill>
              </a:rPr>
              <a:t>•	проведение проверок,  инвентаризаций и ревизий производственной и финансово-хозяйственной деятельности организаций; получение от должностных и материально-ответственных лиц сведений и объяснений по факту нарушения законодательства и др.; </a:t>
            </a:r>
            <a:endParaRPr lang="ru-RU" sz="2400" b="1" dirty="0">
              <a:solidFill>
                <a:srgbClr val="FFC000"/>
              </a:solidFill>
            </a:endParaRPr>
          </a:p>
        </p:txBody>
      </p:sp>
    </p:spTree>
    <p:extLst>
      <p:ext uri="{BB962C8B-B14F-4D97-AF65-F5344CB8AC3E}">
        <p14:creationId xmlns:p14="http://schemas.microsoft.com/office/powerpoint/2010/main" val="108300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4345"/>
            <a:ext cx="8424936" cy="5632311"/>
          </a:xfrm>
          <a:prstGeom prst="rect">
            <a:avLst/>
          </a:prstGeom>
        </p:spPr>
        <p:txBody>
          <a:bodyPr wrap="square">
            <a:spAutoFit/>
          </a:bodyPr>
          <a:lstStyle/>
          <a:p>
            <a:r>
              <a:rPr lang="ru-RU" sz="2400" b="1" dirty="0" smtClean="0">
                <a:solidFill>
                  <a:srgbClr val="FFC000"/>
                </a:solidFill>
              </a:rPr>
              <a:t>5) оперативно-розыскные мероприятия: </a:t>
            </a:r>
          </a:p>
          <a:p>
            <a:r>
              <a:rPr lang="ru-RU" sz="2400" b="1" dirty="0" smtClean="0">
                <a:solidFill>
                  <a:srgbClr val="FFC000"/>
                </a:solidFill>
              </a:rPr>
              <a:t>•	опрос граждан; наведение справок; </a:t>
            </a:r>
          </a:p>
          <a:p>
            <a:r>
              <a:rPr lang="ru-RU" sz="2400" b="1" dirty="0" smtClean="0">
                <a:solidFill>
                  <a:srgbClr val="FFC000"/>
                </a:solidFill>
              </a:rPr>
              <a:t>•	сбор образцов для сравнительного исследования; </a:t>
            </a:r>
          </a:p>
          <a:p>
            <a:r>
              <a:rPr lang="ru-RU" sz="2400" b="1" dirty="0" smtClean="0">
                <a:solidFill>
                  <a:srgbClr val="FFC000"/>
                </a:solidFill>
              </a:rPr>
              <a:t>•	проверочная закупка; </a:t>
            </a:r>
          </a:p>
          <a:p>
            <a:r>
              <a:rPr lang="ru-RU" sz="2400" b="1" dirty="0" smtClean="0">
                <a:solidFill>
                  <a:srgbClr val="FFC000"/>
                </a:solidFill>
              </a:rPr>
              <a:t>•	исследование предметов и документов; </a:t>
            </a:r>
          </a:p>
          <a:p>
            <a:r>
              <a:rPr lang="ru-RU" sz="2400" b="1" dirty="0" smtClean="0">
                <a:solidFill>
                  <a:srgbClr val="FFC000"/>
                </a:solidFill>
              </a:rPr>
              <a:t>•	 наблюдение; </a:t>
            </a:r>
          </a:p>
          <a:p>
            <a:r>
              <a:rPr lang="ru-RU" sz="2400" b="1" dirty="0" smtClean="0">
                <a:solidFill>
                  <a:srgbClr val="FFC000"/>
                </a:solidFill>
              </a:rPr>
              <a:t>•	отождествление личности; </a:t>
            </a:r>
          </a:p>
          <a:p>
            <a:r>
              <a:rPr lang="ru-RU" sz="2400" b="1" dirty="0" smtClean="0">
                <a:solidFill>
                  <a:srgbClr val="FFC000"/>
                </a:solidFill>
              </a:rPr>
              <a:t>•	обследование помещений, зданий, сооружений, участков   местности   и   транспортных   средств; </a:t>
            </a:r>
          </a:p>
          <a:p>
            <a:r>
              <a:rPr lang="ru-RU" sz="2400" b="1" dirty="0" smtClean="0">
                <a:solidFill>
                  <a:srgbClr val="FFC000"/>
                </a:solidFill>
              </a:rPr>
              <a:t>•	контроль почтовых отправлений, телеграфных и иных сообщений; </a:t>
            </a:r>
          </a:p>
          <a:p>
            <a:r>
              <a:rPr lang="ru-RU" sz="2400" b="1" dirty="0" smtClean="0">
                <a:solidFill>
                  <a:srgbClr val="FFC000"/>
                </a:solidFill>
              </a:rPr>
              <a:t>•	прослушивание телефонных переговоров; </a:t>
            </a:r>
          </a:p>
          <a:p>
            <a:r>
              <a:rPr lang="ru-RU" sz="2400" b="1" dirty="0" smtClean="0">
                <a:solidFill>
                  <a:srgbClr val="FFC000"/>
                </a:solidFill>
              </a:rPr>
              <a:t>•	снятие информации с технических каналов связи;</a:t>
            </a:r>
          </a:p>
          <a:p>
            <a:r>
              <a:rPr lang="ru-RU" sz="2400" b="1" dirty="0" smtClean="0">
                <a:solidFill>
                  <a:srgbClr val="FFC000"/>
                </a:solidFill>
              </a:rPr>
              <a:t>•	 оперативное внедрение; контролируемая поставка; оперативный эксперимент (ФЗ об ОРД);</a:t>
            </a:r>
            <a:endParaRPr lang="ru-RU" sz="2400" b="1" dirty="0">
              <a:solidFill>
                <a:srgbClr val="FFC000"/>
              </a:solidFill>
            </a:endParaRPr>
          </a:p>
        </p:txBody>
      </p:sp>
    </p:spTree>
    <p:extLst>
      <p:ext uri="{BB962C8B-B14F-4D97-AF65-F5344CB8AC3E}">
        <p14:creationId xmlns:p14="http://schemas.microsoft.com/office/powerpoint/2010/main" val="2715440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82890" y="1340768"/>
            <a:ext cx="8352928" cy="2677656"/>
          </a:xfrm>
          <a:prstGeom prst="rect">
            <a:avLst/>
          </a:prstGeom>
        </p:spPr>
        <p:txBody>
          <a:bodyPr wrap="square">
            <a:spAutoFit/>
          </a:bodyPr>
          <a:lstStyle/>
          <a:p>
            <a:r>
              <a:rPr lang="ru-RU" sz="2400" b="1" dirty="0" smtClean="0">
                <a:solidFill>
                  <a:srgbClr val="FFC000"/>
                </a:solidFill>
              </a:rPr>
              <a:t>Методика проведения предварительной проверки в каждом конкретном случае имеет свои особенности. </a:t>
            </a:r>
          </a:p>
          <a:p>
            <a:endParaRPr lang="ru-RU" sz="2400" b="1" dirty="0">
              <a:solidFill>
                <a:srgbClr val="FFC000"/>
              </a:solidFill>
            </a:endParaRPr>
          </a:p>
          <a:p>
            <a:r>
              <a:rPr lang="ru-RU" sz="2400" b="1" dirty="0" smtClean="0">
                <a:solidFill>
                  <a:srgbClr val="FFC000"/>
                </a:solidFill>
              </a:rPr>
              <a:t>Однако, при всем многообразии проверочных ситуаций, возникающих при проведении предварительной проверки, она должна отвечать ряду </a:t>
            </a:r>
            <a:r>
              <a:rPr lang="ru-RU" sz="2400" b="1" dirty="0" err="1" smtClean="0">
                <a:solidFill>
                  <a:srgbClr val="FFC000"/>
                </a:solidFill>
              </a:rPr>
              <a:t>общеметодических</a:t>
            </a:r>
            <a:r>
              <a:rPr lang="ru-RU" sz="2400" b="1" dirty="0" smtClean="0">
                <a:solidFill>
                  <a:srgbClr val="FFC000"/>
                </a:solidFill>
              </a:rPr>
              <a:t> требований, которые позволяют успешно решать поставленные задачи. </a:t>
            </a:r>
            <a:endParaRPr lang="ru-RU" sz="2400" b="1" dirty="0">
              <a:solidFill>
                <a:srgbClr val="FFC000"/>
              </a:solidFill>
            </a:endParaRPr>
          </a:p>
        </p:txBody>
      </p:sp>
    </p:spTree>
    <p:extLst>
      <p:ext uri="{BB962C8B-B14F-4D97-AF65-F5344CB8AC3E}">
        <p14:creationId xmlns:p14="http://schemas.microsoft.com/office/powerpoint/2010/main" val="10550993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208912" cy="4524315"/>
          </a:xfrm>
          <a:prstGeom prst="rect">
            <a:avLst/>
          </a:prstGeom>
        </p:spPr>
        <p:txBody>
          <a:bodyPr wrap="square">
            <a:spAutoFit/>
          </a:bodyPr>
          <a:lstStyle/>
          <a:p>
            <a:r>
              <a:rPr lang="ru-RU" sz="2400" b="1" dirty="0" smtClean="0">
                <a:solidFill>
                  <a:srgbClr val="FFC000"/>
                </a:solidFill>
              </a:rPr>
              <a:t>К их числу относятся:</a:t>
            </a:r>
          </a:p>
          <a:p>
            <a:endParaRPr lang="ru-RU" sz="2400" b="1" dirty="0" smtClean="0">
              <a:solidFill>
                <a:srgbClr val="FFC000"/>
              </a:solidFill>
            </a:endParaRPr>
          </a:p>
          <a:p>
            <a:r>
              <a:rPr lang="ru-RU" sz="2400" b="1" dirty="0" smtClean="0">
                <a:solidFill>
                  <a:srgbClr val="FFC000"/>
                </a:solidFill>
              </a:rPr>
              <a:t>l) планирование проведения предварительной проверки заявлений и сообщений о преступлениях;</a:t>
            </a:r>
          </a:p>
          <a:p>
            <a:r>
              <a:rPr lang="ru-RU" sz="2400" b="1" dirty="0" smtClean="0">
                <a:solidFill>
                  <a:srgbClr val="FFC000"/>
                </a:solidFill>
              </a:rPr>
              <a:t>2) взаимодействие следователя с органом дознания при проверке первичных данных о преступлениях;</a:t>
            </a:r>
          </a:p>
          <a:p>
            <a:r>
              <a:rPr lang="ru-RU" sz="2400" b="1" dirty="0" smtClean="0">
                <a:solidFill>
                  <a:srgbClr val="FFC000"/>
                </a:solidFill>
              </a:rPr>
              <a:t>3) ограничение предварительной проверки наименьшим числом проверочных действий; </a:t>
            </a:r>
          </a:p>
          <a:p>
            <a:r>
              <a:rPr lang="ru-RU" sz="2400" b="1" dirty="0" smtClean="0">
                <a:solidFill>
                  <a:srgbClr val="FFC000"/>
                </a:solidFill>
              </a:rPr>
              <a:t>4) использование тактических приемов при проведении проверочных действий;</a:t>
            </a:r>
          </a:p>
          <a:p>
            <a:r>
              <a:rPr lang="ru-RU" sz="2400" b="1" dirty="0" smtClean="0">
                <a:solidFill>
                  <a:srgbClr val="FFC000"/>
                </a:solidFill>
              </a:rPr>
              <a:t>5) недопустимость разглашения данных предварительной проверки.</a:t>
            </a:r>
            <a:endParaRPr lang="ru-RU" sz="2400" b="1" dirty="0">
              <a:solidFill>
                <a:srgbClr val="FFC000"/>
              </a:solidFill>
            </a:endParaRPr>
          </a:p>
        </p:txBody>
      </p:sp>
    </p:spTree>
    <p:extLst>
      <p:ext uri="{BB962C8B-B14F-4D97-AF65-F5344CB8AC3E}">
        <p14:creationId xmlns:p14="http://schemas.microsoft.com/office/powerpoint/2010/main" val="1661688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8208912" cy="830997"/>
          </a:xfrm>
          <a:prstGeom prst="rect">
            <a:avLst/>
          </a:prstGeom>
        </p:spPr>
        <p:txBody>
          <a:bodyPr wrap="square">
            <a:spAutoFit/>
          </a:bodyPr>
          <a:lstStyle/>
          <a:p>
            <a:pPr algn="ctr"/>
            <a:r>
              <a:rPr lang="ru-RU" sz="2400" b="1" dirty="0" smtClean="0">
                <a:solidFill>
                  <a:srgbClr val="FFC000"/>
                </a:solidFill>
              </a:rPr>
              <a:t>Организация расследования преступлений следственной группой</a:t>
            </a:r>
            <a:endParaRPr lang="ru-RU" sz="2400" b="1" dirty="0">
              <a:solidFill>
                <a:srgbClr val="FFC000"/>
              </a:solidFill>
            </a:endParaRPr>
          </a:p>
        </p:txBody>
      </p:sp>
      <p:sp>
        <p:nvSpPr>
          <p:cNvPr id="3" name="Прямоугольник 2"/>
          <p:cNvSpPr/>
          <p:nvPr/>
        </p:nvSpPr>
        <p:spPr>
          <a:xfrm>
            <a:off x="431540" y="2276872"/>
            <a:ext cx="8424936" cy="3416320"/>
          </a:xfrm>
          <a:prstGeom prst="rect">
            <a:avLst/>
          </a:prstGeom>
        </p:spPr>
        <p:txBody>
          <a:bodyPr wrap="square">
            <a:spAutoFit/>
          </a:bodyPr>
          <a:lstStyle/>
          <a:p>
            <a:r>
              <a:rPr lang="ru-RU" sz="2400" b="1" dirty="0">
                <a:solidFill>
                  <a:srgbClr val="FFC000"/>
                </a:solidFill>
              </a:rPr>
              <a:t>Особую сложность представляет расследование </a:t>
            </a:r>
            <a:r>
              <a:rPr lang="ru-RU" sz="2400" b="1" dirty="0" err="1">
                <a:solidFill>
                  <a:srgbClr val="FFC000"/>
                </a:solidFill>
              </a:rPr>
              <a:t>многоэпизодных</a:t>
            </a:r>
            <a:r>
              <a:rPr lang="ru-RU" sz="2400" b="1" dirty="0">
                <a:solidFill>
                  <a:srgbClr val="FFC000"/>
                </a:solidFill>
              </a:rPr>
              <a:t> преступлений, совершенных организованными группами. </a:t>
            </a:r>
            <a:endParaRPr lang="en-US" sz="2400" b="1" dirty="0" smtClean="0">
              <a:solidFill>
                <a:srgbClr val="FFC000"/>
              </a:solidFill>
            </a:endParaRPr>
          </a:p>
          <a:p>
            <a:endParaRPr lang="en-US" sz="2400" b="1" dirty="0">
              <a:solidFill>
                <a:srgbClr val="FFC000"/>
              </a:solidFill>
            </a:endParaRPr>
          </a:p>
          <a:p>
            <a:r>
              <a:rPr lang="ru-RU" sz="2400" b="1" dirty="0" smtClean="0">
                <a:solidFill>
                  <a:srgbClr val="FFC000"/>
                </a:solidFill>
              </a:rPr>
              <a:t>Исходя </a:t>
            </a:r>
            <a:r>
              <a:rPr lang="ru-RU" sz="2400" b="1" dirty="0">
                <a:solidFill>
                  <a:srgbClr val="FFC000"/>
                </a:solidFill>
              </a:rPr>
              <a:t>из этого, законодатель разрешает проводить расследование названных преступлений следственными группами. Решение о производстве предварительного следствия следственной группой принимает руководитель следственного органа (ч. 2 ст. 163 УПК РФ).</a:t>
            </a:r>
          </a:p>
        </p:txBody>
      </p:sp>
    </p:spTree>
    <p:extLst>
      <p:ext uri="{BB962C8B-B14F-4D97-AF65-F5344CB8AC3E}">
        <p14:creationId xmlns:p14="http://schemas.microsoft.com/office/powerpoint/2010/main" val="41818225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3015" y="764704"/>
            <a:ext cx="8280920" cy="4893647"/>
          </a:xfrm>
          <a:prstGeom prst="rect">
            <a:avLst/>
          </a:prstGeom>
        </p:spPr>
        <p:txBody>
          <a:bodyPr wrap="square">
            <a:spAutoFit/>
          </a:bodyPr>
          <a:lstStyle/>
          <a:p>
            <a:r>
              <a:rPr lang="ru-RU" sz="2400" b="1" dirty="0">
                <a:solidFill>
                  <a:srgbClr val="FFC000"/>
                </a:solidFill>
              </a:rPr>
              <a:t>В постановлении должны быть перечислены все следователи, которым поручено производство предварительного следствия, в том числе указывается, какой следователь назначается руководителем следственной группы. </a:t>
            </a:r>
            <a:endParaRPr lang="en-US" sz="2400" b="1" dirty="0" smtClean="0">
              <a:solidFill>
                <a:srgbClr val="FFC000"/>
              </a:solidFill>
            </a:endParaRPr>
          </a:p>
          <a:p>
            <a:endParaRPr lang="en-US" sz="2400" b="1" dirty="0">
              <a:solidFill>
                <a:srgbClr val="FFC000"/>
              </a:solidFill>
            </a:endParaRPr>
          </a:p>
          <a:p>
            <a:r>
              <a:rPr lang="ru-RU" sz="2400" b="1" dirty="0" smtClean="0">
                <a:solidFill>
                  <a:srgbClr val="FFC000"/>
                </a:solidFill>
              </a:rPr>
              <a:t>К </a:t>
            </a:r>
            <a:r>
              <a:rPr lang="ru-RU" sz="2400" b="1" dirty="0">
                <a:solidFill>
                  <a:srgbClr val="FFC000"/>
                </a:solidFill>
              </a:rPr>
              <a:t>работе следственной группы могут быть привлечены должностные лица органов, осуществляющих оперативно-розыскную деятельность (ч. 2 ст. 163 УПК). Оперативные работники обязаны выполнять отдельные поручения и указания следователей, а также самостоятельно, параллельно с расследованием, проводить оперативно-розыскные мероприятия в целях более полного, всестороннего и объективного установления обстоятельств преступления. </a:t>
            </a:r>
          </a:p>
        </p:txBody>
      </p:sp>
    </p:spTree>
    <p:extLst>
      <p:ext uri="{BB962C8B-B14F-4D97-AF65-F5344CB8AC3E}">
        <p14:creationId xmlns:p14="http://schemas.microsoft.com/office/powerpoint/2010/main" val="9195415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352928" cy="4524315"/>
          </a:xfrm>
          <a:prstGeom prst="rect">
            <a:avLst/>
          </a:prstGeom>
        </p:spPr>
        <p:txBody>
          <a:bodyPr wrap="square">
            <a:spAutoFit/>
          </a:bodyPr>
          <a:lstStyle/>
          <a:p>
            <a:r>
              <a:rPr lang="ru-RU" sz="2400" b="1" dirty="0">
                <a:solidFill>
                  <a:srgbClr val="FFC000"/>
                </a:solidFill>
              </a:rPr>
              <a:t>Планирование при расследовании следственной группой имеет </a:t>
            </a:r>
            <a:r>
              <a:rPr lang="ru-RU" sz="2400" b="1" dirty="0" smtClean="0">
                <a:solidFill>
                  <a:srgbClr val="FFC000"/>
                </a:solidFill>
              </a:rPr>
              <a:t>некоторую </a:t>
            </a:r>
            <a:r>
              <a:rPr lang="ru-RU" sz="2400" b="1" dirty="0">
                <a:solidFill>
                  <a:srgbClr val="FFC000"/>
                </a:solidFill>
              </a:rPr>
              <a:t>специфику. </a:t>
            </a:r>
          </a:p>
          <a:p>
            <a:r>
              <a:rPr lang="ru-RU" sz="2400" b="1" dirty="0">
                <a:solidFill>
                  <a:srgbClr val="FFC000"/>
                </a:solidFill>
              </a:rPr>
              <a:t>Руководителем группы, при участии других следователей, составляется 1) общий план расследования. </a:t>
            </a:r>
            <a:endParaRPr lang="en-US" sz="2400" b="1" dirty="0" smtClean="0">
              <a:solidFill>
                <a:srgbClr val="FFC000"/>
              </a:solidFill>
            </a:endParaRPr>
          </a:p>
          <a:p>
            <a:endParaRPr lang="en-US" sz="2400" b="1" dirty="0">
              <a:solidFill>
                <a:srgbClr val="FFC000"/>
              </a:solidFill>
            </a:endParaRPr>
          </a:p>
          <a:p>
            <a:r>
              <a:rPr lang="ru-RU" sz="2400" b="1" dirty="0" smtClean="0">
                <a:solidFill>
                  <a:srgbClr val="FFC000"/>
                </a:solidFill>
              </a:rPr>
              <a:t>Кроме </a:t>
            </a:r>
            <a:r>
              <a:rPr lang="ru-RU" sz="2400" b="1" dirty="0">
                <a:solidFill>
                  <a:srgbClr val="FFC000"/>
                </a:solidFill>
              </a:rPr>
              <a:t>того, </a:t>
            </a:r>
            <a:r>
              <a:rPr lang="ru-RU" sz="2400" b="1" dirty="0" smtClean="0">
                <a:solidFill>
                  <a:srgbClr val="FFC000"/>
                </a:solidFill>
              </a:rPr>
              <a:t>составляются </a:t>
            </a:r>
            <a:r>
              <a:rPr lang="ru-RU" sz="2400" b="1" dirty="0">
                <a:solidFill>
                  <a:srgbClr val="FFC000"/>
                </a:solidFill>
              </a:rPr>
              <a:t>2) индивидуальные планы работы каждого следователя. </a:t>
            </a:r>
            <a:endParaRPr lang="en-US" sz="2400" b="1" dirty="0" smtClean="0">
              <a:solidFill>
                <a:srgbClr val="FFC000"/>
              </a:solidFill>
            </a:endParaRPr>
          </a:p>
          <a:p>
            <a:endParaRPr lang="en-US" sz="2400" b="1" dirty="0">
              <a:solidFill>
                <a:srgbClr val="FFC000"/>
              </a:solidFill>
            </a:endParaRPr>
          </a:p>
          <a:p>
            <a:r>
              <a:rPr lang="ru-RU" sz="2400" b="1" dirty="0" smtClean="0">
                <a:solidFill>
                  <a:srgbClr val="FFC000"/>
                </a:solidFill>
              </a:rPr>
              <a:t>При </a:t>
            </a:r>
            <a:r>
              <a:rPr lang="ru-RU" sz="2400" b="1" dirty="0">
                <a:solidFill>
                  <a:srgbClr val="FFC000"/>
                </a:solidFill>
              </a:rPr>
              <a:t>необходимости составляются </a:t>
            </a:r>
            <a:r>
              <a:rPr lang="ru-RU" sz="2400" b="1" dirty="0" smtClean="0">
                <a:solidFill>
                  <a:srgbClr val="FFC000"/>
                </a:solidFill>
              </a:rPr>
              <a:t>3</a:t>
            </a:r>
            <a:r>
              <a:rPr lang="ru-RU" sz="2400" b="1" dirty="0">
                <a:solidFill>
                  <a:srgbClr val="FFC000"/>
                </a:solidFill>
              </a:rPr>
              <a:t>) планы проведения отдельных следственных действий или их комплексов с учетом сложности дела, содержания имеющихся доказательств и характера обязанностей, выполняемых каждым следователем.</a:t>
            </a:r>
          </a:p>
        </p:txBody>
      </p:sp>
    </p:spTree>
    <p:extLst>
      <p:ext uri="{BB962C8B-B14F-4D97-AF65-F5344CB8AC3E}">
        <p14:creationId xmlns:p14="http://schemas.microsoft.com/office/powerpoint/2010/main" val="32466706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4"/>
            <a:ext cx="8136904" cy="2308324"/>
          </a:xfrm>
          <a:prstGeom prst="rect">
            <a:avLst/>
          </a:prstGeom>
        </p:spPr>
        <p:txBody>
          <a:bodyPr wrap="square">
            <a:spAutoFit/>
          </a:bodyPr>
          <a:lstStyle/>
          <a:p>
            <a:r>
              <a:rPr lang="ru-RU" sz="2400" b="1" dirty="0">
                <a:solidFill>
                  <a:srgbClr val="FFC000"/>
                </a:solidFill>
              </a:rPr>
              <a:t>Общий план расследования составляется после изучения фактических данных всеми следователями, коллективной оценки этих данных, построения версий, определения задач расследования и распределения обязанностей между следователями, составления каждым следователем индивидуального плана расследования. </a:t>
            </a:r>
          </a:p>
        </p:txBody>
      </p:sp>
    </p:spTree>
    <p:extLst>
      <p:ext uri="{BB962C8B-B14F-4D97-AF65-F5344CB8AC3E}">
        <p14:creationId xmlns:p14="http://schemas.microsoft.com/office/powerpoint/2010/main" val="1467972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208912" cy="3046988"/>
          </a:xfrm>
          <a:prstGeom prst="rect">
            <a:avLst/>
          </a:prstGeom>
        </p:spPr>
        <p:txBody>
          <a:bodyPr wrap="square">
            <a:spAutoFit/>
          </a:bodyPr>
          <a:lstStyle/>
          <a:p>
            <a:r>
              <a:rPr lang="ru-RU" sz="2400" b="1" dirty="0">
                <a:solidFill>
                  <a:srgbClr val="FFC000"/>
                </a:solidFill>
              </a:rPr>
              <a:t>В общем плане целесообразно отразить: </a:t>
            </a:r>
          </a:p>
          <a:p>
            <a:r>
              <a:rPr lang="ru-RU" sz="2400" b="1" dirty="0">
                <a:solidFill>
                  <a:srgbClr val="FFC000"/>
                </a:solidFill>
              </a:rPr>
              <a:t>1) версии по делу и пути их проверки;</a:t>
            </a:r>
          </a:p>
          <a:p>
            <a:r>
              <a:rPr lang="ru-RU" sz="2400" b="1" dirty="0">
                <a:solidFill>
                  <a:srgbClr val="FFC000"/>
                </a:solidFill>
              </a:rPr>
              <a:t>2) обязанности руководителя группы;</a:t>
            </a:r>
          </a:p>
          <a:p>
            <a:r>
              <a:rPr lang="ru-RU" sz="2400" b="1" dirty="0">
                <a:solidFill>
                  <a:srgbClr val="FFC000"/>
                </a:solidFill>
              </a:rPr>
              <a:t>3) линии работы и функции каждого следователя, их задачи;</a:t>
            </a:r>
          </a:p>
          <a:p>
            <a:r>
              <a:rPr lang="ru-RU" sz="2400" b="1" dirty="0">
                <a:solidFill>
                  <a:srgbClr val="FFC000"/>
                </a:solidFill>
              </a:rPr>
              <a:t>4) методы координации работы, взаимодействия и обмена информацией между отдельными следователями;</a:t>
            </a:r>
          </a:p>
          <a:p>
            <a:r>
              <a:rPr lang="ru-RU" sz="2400" b="1" dirty="0">
                <a:solidFill>
                  <a:srgbClr val="FFC000"/>
                </a:solidFill>
              </a:rPr>
              <a:t>5) методы координации работы, взаимодействия и обмена информацией следователей с оперативными работниками;</a:t>
            </a:r>
          </a:p>
        </p:txBody>
      </p:sp>
    </p:spTree>
    <p:extLst>
      <p:ext uri="{BB962C8B-B14F-4D97-AF65-F5344CB8AC3E}">
        <p14:creationId xmlns:p14="http://schemas.microsoft.com/office/powerpoint/2010/main" val="2890291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352928" cy="4154984"/>
          </a:xfrm>
          <a:prstGeom prst="rect">
            <a:avLst/>
          </a:prstGeom>
        </p:spPr>
        <p:txBody>
          <a:bodyPr wrap="square">
            <a:spAutoFit/>
          </a:bodyPr>
          <a:lstStyle/>
          <a:p>
            <a:r>
              <a:rPr lang="ru-RU" sz="2400" b="1" dirty="0" smtClean="0">
                <a:solidFill>
                  <a:srgbClr val="FFC000"/>
                </a:solidFill>
              </a:rPr>
              <a:t>Организация раскрытия и расследования преступлений - это самостоятельный раздел криминалистики, состоящий из научных положений и рекомендаций по планированию расследования, взаимодействию следователя с оперативными аппаратами и другими службами органов внутренних дел, использованию помощи населения и иным направлениям деятельности следователя, имеющим преимущественно организационный характер, т.е. обеспечивающим максимальную эффективность работы по раскрытию, расследованию и предотвращению преступлений в целом, независимо от их вида и группы.</a:t>
            </a:r>
            <a:endParaRPr lang="ru-RU" sz="2400" b="1" dirty="0">
              <a:solidFill>
                <a:srgbClr val="FFC000"/>
              </a:solidFill>
            </a:endParaRPr>
          </a:p>
        </p:txBody>
      </p:sp>
    </p:spTree>
    <p:extLst>
      <p:ext uri="{BB962C8B-B14F-4D97-AF65-F5344CB8AC3E}">
        <p14:creationId xmlns:p14="http://schemas.microsoft.com/office/powerpoint/2010/main" val="3383352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5846"/>
            <a:ext cx="8496944" cy="5632311"/>
          </a:xfrm>
          <a:prstGeom prst="rect">
            <a:avLst/>
          </a:prstGeom>
        </p:spPr>
        <p:txBody>
          <a:bodyPr wrap="square">
            <a:spAutoFit/>
          </a:bodyPr>
          <a:lstStyle/>
          <a:p>
            <a:r>
              <a:rPr lang="ru-RU" sz="2400" b="1" dirty="0">
                <a:solidFill>
                  <a:srgbClr val="FFC000"/>
                </a:solidFill>
              </a:rPr>
              <a:t>6) методы использования помощи общественности и средств массовой информации; </a:t>
            </a:r>
          </a:p>
          <a:p>
            <a:r>
              <a:rPr lang="ru-RU" sz="2400" b="1" dirty="0">
                <a:solidFill>
                  <a:srgbClr val="FFC000"/>
                </a:solidFill>
              </a:rPr>
              <a:t>7) формы и методы обобщения результатов расследования по отдельным его направлениям и на отдельных его этапах;</a:t>
            </a:r>
          </a:p>
          <a:p>
            <a:r>
              <a:rPr lang="ru-RU" sz="2400" b="1" dirty="0">
                <a:solidFill>
                  <a:srgbClr val="FFC000"/>
                </a:solidFill>
              </a:rPr>
              <a:t>8) </a:t>
            </a:r>
            <a:r>
              <a:rPr lang="ru-RU" sz="2400" b="1" dirty="0" err="1">
                <a:solidFill>
                  <a:srgbClr val="FFC000"/>
                </a:solidFill>
              </a:rPr>
              <a:t>вoпросы</a:t>
            </a:r>
            <a:r>
              <a:rPr lang="ru-RU" sz="2400" b="1" dirty="0">
                <a:solidFill>
                  <a:srgbClr val="FFC000"/>
                </a:solidFill>
              </a:rPr>
              <a:t>, связанные с определением сроков следствия, привлечением отдельных лиц в качестве обвиняемых, назначением экспертиз, выделением в отдельное производство уголовных дел в порядке, установленном ст. 153-155 УПК, изменением обвинения, прекращением производства в отношении отдельных обвиняемых;</a:t>
            </a:r>
          </a:p>
          <a:p>
            <a:r>
              <a:rPr lang="ru-RU" sz="2400" b="1" dirty="0">
                <a:solidFill>
                  <a:srgbClr val="FFC000"/>
                </a:solidFill>
              </a:rPr>
              <a:t>9) информацию о ходе и результатах расследования для руководителя следственного органа;</a:t>
            </a:r>
          </a:p>
          <a:p>
            <a:r>
              <a:rPr lang="ru-RU" sz="2400" b="1" dirty="0">
                <a:solidFill>
                  <a:srgbClr val="FFC000"/>
                </a:solidFill>
              </a:rPr>
              <a:t>10) составление обвинительного заключения и выполнение требований уголовно-процессуального законодательства об ознакомлении обвиняемых со всеми материалами дела.</a:t>
            </a:r>
          </a:p>
        </p:txBody>
      </p:sp>
    </p:spTree>
    <p:extLst>
      <p:ext uri="{BB962C8B-B14F-4D97-AF65-F5344CB8AC3E}">
        <p14:creationId xmlns:p14="http://schemas.microsoft.com/office/powerpoint/2010/main" val="40092476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23497" y="1052736"/>
            <a:ext cx="8136904" cy="3416320"/>
          </a:xfrm>
          <a:prstGeom prst="rect">
            <a:avLst/>
          </a:prstGeom>
        </p:spPr>
        <p:txBody>
          <a:bodyPr wrap="square">
            <a:spAutoFit/>
          </a:bodyPr>
          <a:lstStyle/>
          <a:p>
            <a:r>
              <a:rPr lang="ru-RU" sz="2400" b="1" dirty="0">
                <a:solidFill>
                  <a:srgbClr val="FFC000"/>
                </a:solidFill>
              </a:rPr>
              <a:t>Индивидуальные планы следователей составляются в зависимости от распределения обязанностей. </a:t>
            </a:r>
            <a:endParaRPr lang="en-US" sz="2400" b="1" dirty="0" smtClean="0">
              <a:solidFill>
                <a:srgbClr val="FFC000"/>
              </a:solidFill>
            </a:endParaRPr>
          </a:p>
          <a:p>
            <a:endParaRPr lang="en-US" sz="2400" b="1" dirty="0">
              <a:solidFill>
                <a:srgbClr val="FFC000"/>
              </a:solidFill>
            </a:endParaRPr>
          </a:p>
          <a:p>
            <a:r>
              <a:rPr lang="ru-RU" sz="2400" b="1" dirty="0" smtClean="0">
                <a:solidFill>
                  <a:srgbClr val="FFC000"/>
                </a:solidFill>
              </a:rPr>
              <a:t>Целесообразно </a:t>
            </a:r>
            <a:r>
              <a:rPr lang="ru-RU" sz="2400" b="1" dirty="0">
                <a:solidFill>
                  <a:srgbClr val="FFC000"/>
                </a:solidFill>
              </a:rPr>
              <a:t>строить работу так, чтобы каждый следователь мог отрабатывать либо определенную версию, либо эпизод или систему взаимосвязанных эпизодов, либо преступную деятельность конкретного обвиняемого. Возможно распределение обязанностей и по характеру следственных действий, месту совершения преступления.</a:t>
            </a:r>
          </a:p>
        </p:txBody>
      </p:sp>
    </p:spTree>
    <p:extLst>
      <p:ext uri="{BB962C8B-B14F-4D97-AF65-F5344CB8AC3E}">
        <p14:creationId xmlns:p14="http://schemas.microsoft.com/office/powerpoint/2010/main" val="21718109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772816"/>
            <a:ext cx="7704856" cy="1569660"/>
          </a:xfrm>
          <a:prstGeom prst="rect">
            <a:avLst/>
          </a:prstGeom>
        </p:spPr>
        <p:txBody>
          <a:bodyPr wrap="square">
            <a:spAutoFit/>
          </a:bodyPr>
          <a:lstStyle/>
          <a:p>
            <a:r>
              <a:rPr lang="ru-RU" sz="2400" b="1" dirty="0">
                <a:solidFill>
                  <a:srgbClr val="FFC000"/>
                </a:solidFill>
              </a:rPr>
              <a:t>Все следователи при составлении своих планов работы обязаны учитывать общие версии по делу, частные версии, которые они строят, а также версии, проверка которых поручается другим следователям.</a:t>
            </a:r>
          </a:p>
        </p:txBody>
      </p:sp>
    </p:spTree>
    <p:extLst>
      <p:ext uri="{BB962C8B-B14F-4D97-AF65-F5344CB8AC3E}">
        <p14:creationId xmlns:p14="http://schemas.microsoft.com/office/powerpoint/2010/main" val="12040561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8197" t="24262" r="10846" b="36141"/>
          <a:stretch/>
        </p:blipFill>
        <p:spPr bwMode="auto">
          <a:xfrm>
            <a:off x="467544" y="1124744"/>
            <a:ext cx="8280920" cy="3419547"/>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499893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165" t="19590" r="4747" b="11609"/>
          <a:stretch/>
        </p:blipFill>
        <p:spPr bwMode="auto">
          <a:xfrm>
            <a:off x="251520" y="476672"/>
            <a:ext cx="8275113" cy="59046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013462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864" t="20919" r="3443" b="12659"/>
          <a:stretch/>
        </p:blipFill>
        <p:spPr bwMode="auto">
          <a:xfrm>
            <a:off x="251520" y="836712"/>
            <a:ext cx="8725964" cy="51125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10292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5609" y="1052736"/>
            <a:ext cx="8208912" cy="3416320"/>
          </a:xfrm>
          <a:prstGeom prst="rect">
            <a:avLst/>
          </a:prstGeom>
        </p:spPr>
        <p:txBody>
          <a:bodyPr wrap="square">
            <a:spAutoFit/>
          </a:bodyPr>
          <a:lstStyle/>
          <a:p>
            <a:r>
              <a:rPr lang="ru-RU" sz="2400" b="1" dirty="0">
                <a:solidFill>
                  <a:srgbClr val="FFC000"/>
                </a:solidFill>
              </a:rPr>
              <a:t>Оценка доказательств производится самостоятельно каждым следователем на всем протяжении расследования в пределах тех полномочий, которыми они наделяются, круга изучаемых ими версий или отрабатываемых вопросов. </a:t>
            </a:r>
            <a:endParaRPr lang="en-US" sz="2400" b="1" dirty="0" smtClean="0">
              <a:solidFill>
                <a:srgbClr val="FFC000"/>
              </a:solidFill>
            </a:endParaRPr>
          </a:p>
          <a:p>
            <a:endParaRPr lang="en-US" sz="2400" b="1" dirty="0">
              <a:solidFill>
                <a:srgbClr val="FFC000"/>
              </a:solidFill>
            </a:endParaRPr>
          </a:p>
          <a:p>
            <a:r>
              <a:rPr lang="ru-RU" sz="2400" b="1" dirty="0" smtClean="0">
                <a:solidFill>
                  <a:srgbClr val="FFC000"/>
                </a:solidFill>
              </a:rPr>
              <a:t>Систематическая </a:t>
            </a:r>
            <a:r>
              <a:rPr lang="ru-RU" sz="2400" b="1" dirty="0">
                <a:solidFill>
                  <a:srgbClr val="FFC000"/>
                </a:solidFill>
              </a:rPr>
              <a:t>взаимная информация и координация работы следователей должна обеспечивать знание каждым из них хода и результатов расследования, коллективной оценки доказательств.</a:t>
            </a:r>
          </a:p>
        </p:txBody>
      </p:sp>
    </p:spTree>
    <p:extLst>
      <p:ext uri="{BB962C8B-B14F-4D97-AF65-F5344CB8AC3E}">
        <p14:creationId xmlns:p14="http://schemas.microsoft.com/office/powerpoint/2010/main" val="2501970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332656"/>
            <a:ext cx="7992888" cy="830997"/>
          </a:xfrm>
          <a:prstGeom prst="rect">
            <a:avLst/>
          </a:prstGeom>
        </p:spPr>
        <p:txBody>
          <a:bodyPr wrap="square">
            <a:spAutoFit/>
          </a:bodyPr>
          <a:lstStyle/>
          <a:p>
            <a:pPr algn="ctr"/>
            <a:r>
              <a:rPr lang="ru-RU" sz="2400" b="1" dirty="0">
                <a:solidFill>
                  <a:srgbClr val="FFC000"/>
                </a:solidFill>
              </a:rPr>
              <a:t>Организация расследования следственно-оперативной группой</a:t>
            </a:r>
          </a:p>
        </p:txBody>
      </p:sp>
      <p:sp>
        <p:nvSpPr>
          <p:cNvPr id="3" name="Прямоугольник 2"/>
          <p:cNvSpPr/>
          <p:nvPr/>
        </p:nvSpPr>
        <p:spPr>
          <a:xfrm>
            <a:off x="755576" y="2136339"/>
            <a:ext cx="7920880" cy="2677656"/>
          </a:xfrm>
          <a:prstGeom prst="rect">
            <a:avLst/>
          </a:prstGeom>
        </p:spPr>
        <p:txBody>
          <a:bodyPr wrap="square">
            <a:spAutoFit/>
          </a:bodyPr>
          <a:lstStyle/>
          <a:p>
            <a:r>
              <a:rPr lang="ru-RU" sz="2400" b="1" dirty="0">
                <a:solidFill>
                  <a:srgbClr val="FFC000"/>
                </a:solidFill>
              </a:rPr>
              <a:t>1. СОГ может быть создана: </a:t>
            </a:r>
          </a:p>
          <a:p>
            <a:r>
              <a:rPr lang="ru-RU" sz="2400" b="1" dirty="0">
                <a:solidFill>
                  <a:srgbClr val="FFC000"/>
                </a:solidFill>
              </a:rPr>
              <a:t>  - начальником органа внутренних дел по своей инициативе, </a:t>
            </a:r>
          </a:p>
          <a:p>
            <a:r>
              <a:rPr lang="ru-RU" sz="2400" b="1" dirty="0">
                <a:solidFill>
                  <a:srgbClr val="FFC000"/>
                </a:solidFill>
              </a:rPr>
              <a:t>- по инициативе следователя или начальника следственного подразделения. </a:t>
            </a:r>
          </a:p>
          <a:p>
            <a:r>
              <a:rPr lang="ru-RU" sz="2400" b="1" dirty="0">
                <a:solidFill>
                  <a:srgbClr val="FFC000"/>
                </a:solidFill>
              </a:rPr>
              <a:t>2. СОГ создается на определенный период времени для выполнения конкретной задачи или для расследования преступления в полном объеме. </a:t>
            </a:r>
          </a:p>
        </p:txBody>
      </p:sp>
    </p:spTree>
    <p:extLst>
      <p:ext uri="{BB962C8B-B14F-4D97-AF65-F5344CB8AC3E}">
        <p14:creationId xmlns:p14="http://schemas.microsoft.com/office/powerpoint/2010/main" val="18840474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836712"/>
            <a:ext cx="8064896" cy="3046988"/>
          </a:xfrm>
          <a:prstGeom prst="rect">
            <a:avLst/>
          </a:prstGeom>
        </p:spPr>
        <p:txBody>
          <a:bodyPr wrap="square">
            <a:spAutoFit/>
          </a:bodyPr>
          <a:lstStyle/>
          <a:p>
            <a:r>
              <a:rPr lang="ru-RU" sz="2400" b="1" dirty="0">
                <a:solidFill>
                  <a:srgbClr val="FFC000"/>
                </a:solidFill>
              </a:rPr>
              <a:t>3. Имеются и постоянно действующие следственно-оперативные группы. </a:t>
            </a:r>
            <a:endParaRPr lang="en-US" sz="2400" b="1" dirty="0" smtClean="0">
              <a:solidFill>
                <a:srgbClr val="FFC000"/>
              </a:solidFill>
            </a:endParaRPr>
          </a:p>
          <a:p>
            <a:r>
              <a:rPr lang="ru-RU" sz="2400" b="1" dirty="0" smtClean="0">
                <a:solidFill>
                  <a:srgbClr val="FFC000"/>
                </a:solidFill>
              </a:rPr>
              <a:t>Состав </a:t>
            </a:r>
            <a:r>
              <a:rPr lang="ru-RU" sz="2400" b="1" dirty="0">
                <a:solidFill>
                  <a:srgbClr val="FFC000"/>
                </a:solidFill>
              </a:rPr>
              <a:t>и численность группы зависят от объема, сроков и характера предстоящей работы. </a:t>
            </a:r>
          </a:p>
          <a:p>
            <a:endParaRPr lang="en-US" sz="2400" b="1" dirty="0" smtClean="0">
              <a:solidFill>
                <a:srgbClr val="FFC000"/>
              </a:solidFill>
            </a:endParaRPr>
          </a:p>
          <a:p>
            <a:r>
              <a:rPr lang="ru-RU" sz="2400" b="1" dirty="0" smtClean="0">
                <a:solidFill>
                  <a:srgbClr val="FFC000"/>
                </a:solidFill>
              </a:rPr>
              <a:t>4</a:t>
            </a:r>
            <a:r>
              <a:rPr lang="ru-RU" sz="2400" b="1" dirty="0">
                <a:solidFill>
                  <a:srgbClr val="FFC000"/>
                </a:solidFill>
              </a:rPr>
              <a:t>. В нее могут входить несколько следователей и оперативный работник, один следователь и несколько оперативных работников.</a:t>
            </a:r>
          </a:p>
        </p:txBody>
      </p:sp>
    </p:spTree>
    <p:extLst>
      <p:ext uri="{BB962C8B-B14F-4D97-AF65-F5344CB8AC3E}">
        <p14:creationId xmlns:p14="http://schemas.microsoft.com/office/powerpoint/2010/main" val="8717381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08720"/>
            <a:ext cx="8208912" cy="3416320"/>
          </a:xfrm>
          <a:prstGeom prst="rect">
            <a:avLst/>
          </a:prstGeom>
        </p:spPr>
        <p:txBody>
          <a:bodyPr wrap="square">
            <a:spAutoFit/>
          </a:bodyPr>
          <a:lstStyle/>
          <a:p>
            <a:r>
              <a:rPr lang="ru-RU" sz="2400" b="1" dirty="0">
                <a:solidFill>
                  <a:srgbClr val="FFC000"/>
                </a:solidFill>
              </a:rPr>
              <a:t>Решение о создании СОГ материализуется в двух документах</a:t>
            </a:r>
            <a:r>
              <a:rPr lang="ru-RU" sz="2400" b="1" dirty="0" smtClean="0">
                <a:solidFill>
                  <a:srgbClr val="FFC000"/>
                </a:solidFill>
              </a:rPr>
              <a:t>:</a:t>
            </a:r>
            <a:endParaRPr lang="en-US" sz="2400" b="1" dirty="0" smtClean="0">
              <a:solidFill>
                <a:srgbClr val="FFC000"/>
              </a:solidFill>
            </a:endParaRPr>
          </a:p>
          <a:p>
            <a:r>
              <a:rPr lang="ru-RU" sz="2400" b="1" dirty="0" smtClean="0">
                <a:solidFill>
                  <a:srgbClr val="FFC000"/>
                </a:solidFill>
              </a:rPr>
              <a:t> </a:t>
            </a:r>
            <a:endParaRPr lang="ru-RU" sz="2400" b="1" dirty="0">
              <a:solidFill>
                <a:srgbClr val="FFC000"/>
              </a:solidFill>
            </a:endParaRPr>
          </a:p>
          <a:p>
            <a:pPr marL="342900" indent="-342900">
              <a:buFontTx/>
              <a:buChar char="-"/>
            </a:pPr>
            <a:r>
              <a:rPr lang="ru-RU" sz="2400" b="1" dirty="0" smtClean="0">
                <a:solidFill>
                  <a:srgbClr val="FFC000"/>
                </a:solidFill>
              </a:rPr>
              <a:t>Приказе</a:t>
            </a:r>
            <a:r>
              <a:rPr lang="en-US" sz="2400" b="1" dirty="0" smtClean="0">
                <a:solidFill>
                  <a:srgbClr val="FFC000"/>
                </a:solidFill>
              </a:rPr>
              <a:t> (</a:t>
            </a:r>
            <a:r>
              <a:rPr lang="ru-RU" sz="2400" b="1" dirty="0" smtClean="0">
                <a:solidFill>
                  <a:srgbClr val="FFC000"/>
                </a:solidFill>
              </a:rPr>
              <a:t>распоряжении</a:t>
            </a:r>
            <a:r>
              <a:rPr lang="ru-RU" sz="2400" b="1" dirty="0">
                <a:solidFill>
                  <a:srgbClr val="FFC000"/>
                </a:solidFill>
              </a:rPr>
              <a:t>) начальника органа внутренних дел о создании группы и ее составе (носит организационно-управленческий характер); </a:t>
            </a:r>
            <a:endParaRPr lang="en-US" sz="2400" b="1" dirty="0" smtClean="0">
              <a:solidFill>
                <a:srgbClr val="FFC000"/>
              </a:solidFill>
            </a:endParaRPr>
          </a:p>
          <a:p>
            <a:pPr marL="342900" indent="-342900">
              <a:buFontTx/>
              <a:buChar char="-"/>
            </a:pPr>
            <a:endParaRPr lang="ru-RU" sz="2400" b="1" dirty="0">
              <a:solidFill>
                <a:srgbClr val="FFC000"/>
              </a:solidFill>
            </a:endParaRPr>
          </a:p>
          <a:p>
            <a:r>
              <a:rPr lang="ru-RU" sz="2400" b="1" dirty="0">
                <a:solidFill>
                  <a:srgbClr val="FFC000"/>
                </a:solidFill>
              </a:rPr>
              <a:t>- постановлении о создании группы, вынесенного руководителем  следственного органа (носит процессуальный характер).</a:t>
            </a:r>
          </a:p>
        </p:txBody>
      </p:sp>
    </p:spTree>
    <p:extLst>
      <p:ext uri="{BB962C8B-B14F-4D97-AF65-F5344CB8AC3E}">
        <p14:creationId xmlns:p14="http://schemas.microsoft.com/office/powerpoint/2010/main" val="2513834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12845"/>
            <a:ext cx="8352928" cy="5262979"/>
          </a:xfrm>
          <a:prstGeom prst="rect">
            <a:avLst/>
          </a:prstGeom>
        </p:spPr>
        <p:txBody>
          <a:bodyPr wrap="square">
            <a:spAutoFit/>
          </a:bodyPr>
          <a:lstStyle/>
          <a:p>
            <a:r>
              <a:rPr lang="ru-RU" sz="2400" b="1" dirty="0" smtClean="0">
                <a:solidFill>
                  <a:srgbClr val="FFC000"/>
                </a:solidFill>
              </a:rPr>
              <a:t>Структура рассматриваемой тематики находится в стадии становления, однако уже сейчас можно в содержание данного раздела включить следующие темы или частные криминалистические теории: </a:t>
            </a:r>
          </a:p>
          <a:p>
            <a:r>
              <a:rPr lang="ru-RU" sz="2400" b="1" dirty="0" smtClean="0">
                <a:solidFill>
                  <a:srgbClr val="FFC000"/>
                </a:solidFill>
              </a:rPr>
              <a:t>1) криминалистические версии и планирование расследования;</a:t>
            </a:r>
          </a:p>
          <a:p>
            <a:r>
              <a:rPr lang="ru-RU" sz="2400" b="1" dirty="0" smtClean="0">
                <a:solidFill>
                  <a:srgbClr val="FFC000"/>
                </a:solidFill>
              </a:rPr>
              <a:t>2) криминалистическая регистрация;</a:t>
            </a:r>
          </a:p>
          <a:p>
            <a:r>
              <a:rPr lang="ru-RU" sz="2400" b="1" dirty="0" smtClean="0">
                <a:solidFill>
                  <a:srgbClr val="FFC000"/>
                </a:solidFill>
              </a:rPr>
              <a:t>3) взаимодействие следователя со службами ОВД;</a:t>
            </a:r>
          </a:p>
          <a:p>
            <a:r>
              <a:rPr lang="ru-RU" sz="2400" b="1" dirty="0" smtClean="0">
                <a:solidFill>
                  <a:srgbClr val="FFC000"/>
                </a:solidFill>
              </a:rPr>
              <a:t>4) розыскная работа следователя;</a:t>
            </a:r>
          </a:p>
          <a:p>
            <a:r>
              <a:rPr lang="ru-RU" sz="2400" b="1" dirty="0" smtClean="0">
                <a:solidFill>
                  <a:srgbClr val="FFC000"/>
                </a:solidFill>
              </a:rPr>
              <a:t>5) использование помощи населения и средств массовой информации при раскрытии, расследовании преступлений; </a:t>
            </a:r>
          </a:p>
          <a:p>
            <a:r>
              <a:rPr lang="ru-RU" sz="2400" b="1" dirty="0" smtClean="0">
                <a:solidFill>
                  <a:srgbClr val="FFC000"/>
                </a:solidFill>
              </a:rPr>
              <a:t>6) изучение личности подозреваемого и обвиняемого;</a:t>
            </a:r>
          </a:p>
          <a:p>
            <a:r>
              <a:rPr lang="ru-RU" sz="2400" b="1" dirty="0" smtClean="0">
                <a:solidFill>
                  <a:srgbClr val="FFC000"/>
                </a:solidFill>
              </a:rPr>
              <a:t>7) профилактическая работа следователя;</a:t>
            </a:r>
          </a:p>
          <a:p>
            <a:r>
              <a:rPr lang="ru-RU" sz="2400" b="1" dirty="0" smtClean="0">
                <a:solidFill>
                  <a:srgbClr val="FFC000"/>
                </a:solidFill>
              </a:rPr>
              <a:t>8) основы применения ПЭВМ в раскрытии и расследования преступлений.</a:t>
            </a:r>
            <a:endParaRPr lang="ru-RU" sz="2400" b="1" dirty="0">
              <a:solidFill>
                <a:srgbClr val="FFC000"/>
              </a:solidFill>
            </a:endParaRPr>
          </a:p>
        </p:txBody>
      </p:sp>
    </p:spTree>
    <p:extLst>
      <p:ext uri="{BB962C8B-B14F-4D97-AF65-F5344CB8AC3E}">
        <p14:creationId xmlns:p14="http://schemas.microsoft.com/office/powerpoint/2010/main" val="3401114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92696"/>
            <a:ext cx="8136904" cy="3785652"/>
          </a:xfrm>
          <a:prstGeom prst="rect">
            <a:avLst/>
          </a:prstGeom>
        </p:spPr>
        <p:txBody>
          <a:bodyPr wrap="square">
            <a:spAutoFit/>
          </a:bodyPr>
          <a:lstStyle/>
          <a:p>
            <a:r>
              <a:rPr lang="ru-RU" sz="2400" b="1" dirty="0">
                <a:solidFill>
                  <a:srgbClr val="FFC000"/>
                </a:solidFill>
              </a:rPr>
              <a:t>Руководителем группы является следователь. </a:t>
            </a:r>
            <a:endParaRPr lang="en-US" sz="2400" b="1" dirty="0" smtClean="0">
              <a:solidFill>
                <a:srgbClr val="FFC000"/>
              </a:solidFill>
            </a:endParaRPr>
          </a:p>
          <a:p>
            <a:r>
              <a:rPr lang="ru-RU" sz="2400" b="1" dirty="0" smtClean="0">
                <a:solidFill>
                  <a:srgbClr val="FFC000"/>
                </a:solidFill>
              </a:rPr>
              <a:t>В </a:t>
            </a:r>
            <a:r>
              <a:rPr lang="ru-RU" sz="2400" b="1" dirty="0">
                <a:solidFill>
                  <a:srgbClr val="FFC000"/>
                </a:solidFill>
              </a:rPr>
              <a:t>его обязанности, помимо личного участия в расследовании, входят: </a:t>
            </a:r>
          </a:p>
          <a:p>
            <a:r>
              <a:rPr lang="ru-RU" sz="2400" b="1" dirty="0">
                <a:solidFill>
                  <a:srgbClr val="FFC000"/>
                </a:solidFill>
              </a:rPr>
              <a:t>- определение направления расследования, </a:t>
            </a:r>
          </a:p>
          <a:p>
            <a:r>
              <a:rPr lang="ru-RU" sz="2400" b="1" dirty="0">
                <a:solidFill>
                  <a:srgbClr val="FFC000"/>
                </a:solidFill>
              </a:rPr>
              <a:t>- его планирование, </a:t>
            </a:r>
          </a:p>
          <a:p>
            <a:r>
              <a:rPr lang="ru-RU" sz="2400" b="1" dirty="0">
                <a:solidFill>
                  <a:srgbClr val="FFC000"/>
                </a:solidFill>
              </a:rPr>
              <a:t>- распределение работы между участниками группы, организационное обеспечение и контроль исполнения;</a:t>
            </a:r>
          </a:p>
          <a:p>
            <a:r>
              <a:rPr lang="ru-RU" sz="2400" b="1" dirty="0">
                <a:solidFill>
                  <a:srgbClr val="FFC000"/>
                </a:solidFill>
              </a:rPr>
              <a:t>- на руководителя СОГ возлагается координация всех действий, проведение совещаний и организация обмена информацией.</a:t>
            </a:r>
          </a:p>
        </p:txBody>
      </p:sp>
    </p:spTree>
    <p:extLst>
      <p:ext uri="{BB962C8B-B14F-4D97-AF65-F5344CB8AC3E}">
        <p14:creationId xmlns:p14="http://schemas.microsoft.com/office/powerpoint/2010/main" val="37265652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24744"/>
            <a:ext cx="8352928" cy="4154984"/>
          </a:xfrm>
          <a:prstGeom prst="rect">
            <a:avLst/>
          </a:prstGeom>
        </p:spPr>
        <p:txBody>
          <a:bodyPr wrap="square">
            <a:spAutoFit/>
          </a:bodyPr>
          <a:lstStyle/>
          <a:p>
            <a:r>
              <a:rPr lang="ru-RU" sz="2400" b="1" dirty="0">
                <a:solidFill>
                  <a:srgbClr val="FFC000"/>
                </a:solidFill>
              </a:rPr>
              <a:t>Деятельность оперативных работников органа внутренних дел, входящих в следственно-оперативную группу, осуществляется по двум  основным направлениям: </a:t>
            </a:r>
            <a:endParaRPr lang="en-US" sz="2400" b="1" dirty="0" smtClean="0">
              <a:solidFill>
                <a:srgbClr val="FFC000"/>
              </a:solidFill>
            </a:endParaRPr>
          </a:p>
          <a:p>
            <a:endParaRPr lang="ru-RU" sz="2400" b="1" dirty="0">
              <a:solidFill>
                <a:srgbClr val="FFC000"/>
              </a:solidFill>
            </a:endParaRPr>
          </a:p>
          <a:p>
            <a:pPr marL="457200" indent="-457200">
              <a:buAutoNum type="arabicParenR"/>
            </a:pPr>
            <a:r>
              <a:rPr lang="ru-RU" sz="2400" b="1" dirty="0" smtClean="0">
                <a:solidFill>
                  <a:srgbClr val="FFC000"/>
                </a:solidFill>
              </a:rPr>
              <a:t>выполнение </a:t>
            </a:r>
            <a:r>
              <a:rPr lang="ru-RU" sz="2400" b="1" dirty="0">
                <a:solidFill>
                  <a:srgbClr val="FFC000"/>
                </a:solidFill>
              </a:rPr>
              <a:t>отдельных поручений следователя</a:t>
            </a:r>
            <a:r>
              <a:rPr lang="ru-RU" sz="2400" b="1" dirty="0" smtClean="0">
                <a:solidFill>
                  <a:srgbClr val="FFC000"/>
                </a:solidFill>
              </a:rPr>
              <a:t>;</a:t>
            </a:r>
            <a:endParaRPr lang="en-US" sz="2400" b="1" dirty="0" smtClean="0">
              <a:solidFill>
                <a:srgbClr val="FFC000"/>
              </a:solidFill>
            </a:endParaRPr>
          </a:p>
          <a:p>
            <a:endParaRPr lang="ru-RU" sz="2400" b="1" dirty="0">
              <a:solidFill>
                <a:srgbClr val="FFC000"/>
              </a:solidFill>
            </a:endParaRPr>
          </a:p>
          <a:p>
            <a:r>
              <a:rPr lang="ru-RU" sz="2400" b="1" dirty="0">
                <a:solidFill>
                  <a:srgbClr val="FFC000"/>
                </a:solidFill>
              </a:rPr>
              <a:t>2) реализация различных действий и мероприятий на  самостоятельном направлении деятельности. </a:t>
            </a:r>
          </a:p>
          <a:p>
            <a:r>
              <a:rPr lang="ru-RU" sz="2400" b="1" dirty="0">
                <a:solidFill>
                  <a:srgbClr val="FFC000"/>
                </a:solidFill>
              </a:rPr>
              <a:t>Независимо от направления деятельности, работа всех членов группы производится по плану согласованных следственных действий и оперативно-розыскных мероприятий. </a:t>
            </a:r>
          </a:p>
        </p:txBody>
      </p:sp>
    </p:spTree>
    <p:extLst>
      <p:ext uri="{BB962C8B-B14F-4D97-AF65-F5344CB8AC3E}">
        <p14:creationId xmlns:p14="http://schemas.microsoft.com/office/powerpoint/2010/main" val="9140513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8280920" cy="830997"/>
          </a:xfrm>
          <a:prstGeom prst="rect">
            <a:avLst/>
          </a:prstGeom>
        </p:spPr>
        <p:txBody>
          <a:bodyPr wrap="square">
            <a:spAutoFit/>
          </a:bodyPr>
          <a:lstStyle/>
          <a:p>
            <a:pPr algn="ctr"/>
            <a:r>
              <a:rPr lang="ru-RU" sz="2400" b="1" dirty="0">
                <a:solidFill>
                  <a:srgbClr val="FFC000"/>
                </a:solidFill>
              </a:rPr>
              <a:t>Примерная программа по организации деятельности следственно-оперативной группы (по раскрытию кражи)</a:t>
            </a:r>
          </a:p>
        </p:txBody>
      </p:sp>
      <p:sp>
        <p:nvSpPr>
          <p:cNvPr id="3" name="Прямоугольник 2"/>
          <p:cNvSpPr/>
          <p:nvPr/>
        </p:nvSpPr>
        <p:spPr>
          <a:xfrm>
            <a:off x="683568" y="1916832"/>
            <a:ext cx="7848872" cy="1938992"/>
          </a:xfrm>
          <a:prstGeom prst="rect">
            <a:avLst/>
          </a:prstGeom>
        </p:spPr>
        <p:txBody>
          <a:bodyPr wrap="square">
            <a:spAutoFit/>
          </a:bodyPr>
          <a:lstStyle/>
          <a:p>
            <a:r>
              <a:rPr lang="ru-RU" sz="2400" b="1" dirty="0">
                <a:solidFill>
                  <a:srgbClr val="FFC000"/>
                </a:solidFill>
              </a:rPr>
              <a:t>Состав следственно-оперативной группы: следователь (руководитель СОГ), оперуполномоченный уголовного розыска, участковый инспектор, на территории обслуживания которого совершена кража, специалист-криминалист, инспектор-кинолог.</a:t>
            </a:r>
          </a:p>
        </p:txBody>
      </p:sp>
    </p:spTree>
    <p:extLst>
      <p:ext uri="{BB962C8B-B14F-4D97-AF65-F5344CB8AC3E}">
        <p14:creationId xmlns:p14="http://schemas.microsoft.com/office/powerpoint/2010/main" val="29592362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268760"/>
            <a:ext cx="8280920" cy="2677656"/>
          </a:xfrm>
          <a:prstGeom prst="rect">
            <a:avLst/>
          </a:prstGeom>
        </p:spPr>
        <p:txBody>
          <a:bodyPr wrap="square">
            <a:spAutoFit/>
          </a:bodyPr>
          <a:lstStyle/>
          <a:p>
            <a:r>
              <a:rPr lang="ru-RU" sz="2400" b="1" dirty="0">
                <a:solidFill>
                  <a:srgbClr val="FFC000"/>
                </a:solidFill>
              </a:rPr>
              <a:t>Материально - техническое обеспечение группы:</a:t>
            </a:r>
          </a:p>
          <a:p>
            <a:r>
              <a:rPr lang="ru-RU" sz="2400" b="1" dirty="0">
                <a:solidFill>
                  <a:srgbClr val="FFC000"/>
                </a:solidFill>
              </a:rPr>
              <a:t>1. Транспортные средства: автомобиль УАЗ (передвижная криминалистическая лаборатория), автомобиль УАЗ.</a:t>
            </a:r>
          </a:p>
          <a:p>
            <a:r>
              <a:rPr lang="ru-RU" sz="2400" b="1" dirty="0">
                <a:solidFill>
                  <a:srgbClr val="FFC000"/>
                </a:solidFill>
              </a:rPr>
              <a:t>2. Научно-технические средства:  комплект унифицированных чемоданов для работы с различными следами и объектами при осмотре места происшествия; ПЭВМ; </a:t>
            </a:r>
            <a:r>
              <a:rPr lang="ru-RU" sz="2400" b="1" dirty="0" smtClean="0">
                <a:solidFill>
                  <a:srgbClr val="FFC000"/>
                </a:solidFill>
              </a:rPr>
              <a:t>средства фото и видео фиксации; </a:t>
            </a:r>
            <a:r>
              <a:rPr lang="ru-RU" sz="2400" b="1" dirty="0">
                <a:solidFill>
                  <a:srgbClr val="FFC000"/>
                </a:solidFill>
              </a:rPr>
              <a:t>осветительные приборы и т.п.</a:t>
            </a:r>
          </a:p>
        </p:txBody>
      </p:sp>
    </p:spTree>
    <p:extLst>
      <p:ext uri="{BB962C8B-B14F-4D97-AF65-F5344CB8AC3E}">
        <p14:creationId xmlns:p14="http://schemas.microsoft.com/office/powerpoint/2010/main" val="14704532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6781" y="692696"/>
            <a:ext cx="8208912" cy="4893647"/>
          </a:xfrm>
          <a:prstGeom prst="rect">
            <a:avLst/>
          </a:prstGeom>
        </p:spPr>
        <p:txBody>
          <a:bodyPr wrap="square">
            <a:spAutoFit/>
          </a:bodyPr>
          <a:lstStyle/>
          <a:p>
            <a:r>
              <a:rPr lang="ru-RU" sz="2400" b="1" dirty="0">
                <a:solidFill>
                  <a:srgbClr val="FFC000"/>
                </a:solidFill>
              </a:rPr>
              <a:t>Обязанности членов следственно-оперативной группы: </a:t>
            </a:r>
          </a:p>
          <a:p>
            <a:r>
              <a:rPr lang="ru-RU" sz="2400" b="1" dirty="0">
                <a:solidFill>
                  <a:srgbClr val="FFC000"/>
                </a:solidFill>
              </a:rPr>
              <a:t>Следователь (руководитель СОГ):</a:t>
            </a:r>
          </a:p>
          <a:p>
            <a:r>
              <a:rPr lang="ru-RU" sz="2400" b="1" dirty="0">
                <a:solidFill>
                  <a:srgbClr val="FFC000"/>
                </a:solidFill>
              </a:rPr>
              <a:t>1. Уточняет место и время совершения кражи, способ проникновения в квартиру, приметы похищенного, кто первый и при каких обстоятельствах обнаружил кражу. Организует охрану места происшествия.</a:t>
            </a:r>
          </a:p>
          <a:p>
            <a:r>
              <a:rPr lang="ru-RU" sz="2400" b="1" dirty="0">
                <a:solidFill>
                  <a:srgbClr val="FFC000"/>
                </a:solidFill>
              </a:rPr>
              <a:t>2. Ориентирует (в целях организации розыска и задержания преступника) постовые   и   патрульные   группы,   участковых   инспекторов, работников ГИБДД, несущих службу на постах и маршрутах. Принимает меры к перекрытию возможных путей отхода преступника, а также к проверке мест возможного сбыта похищенного, работает с ПЭВМ (для оперативного получения дополнительной информации).</a:t>
            </a:r>
          </a:p>
        </p:txBody>
      </p:sp>
    </p:spTree>
    <p:extLst>
      <p:ext uri="{BB962C8B-B14F-4D97-AF65-F5344CB8AC3E}">
        <p14:creationId xmlns:p14="http://schemas.microsoft.com/office/powerpoint/2010/main" val="1647601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980728"/>
            <a:ext cx="7992888" cy="2677656"/>
          </a:xfrm>
          <a:prstGeom prst="rect">
            <a:avLst/>
          </a:prstGeom>
        </p:spPr>
        <p:txBody>
          <a:bodyPr wrap="square">
            <a:spAutoFit/>
          </a:bodyPr>
          <a:lstStyle/>
          <a:p>
            <a:r>
              <a:rPr lang="ru-RU" sz="2400" b="1" dirty="0">
                <a:solidFill>
                  <a:srgbClr val="FFC000"/>
                </a:solidFill>
              </a:rPr>
              <a:t>3. Производит осмотр места происшествия (целесообразно в при-</a:t>
            </a:r>
            <a:r>
              <a:rPr lang="ru-RU" sz="2400" b="1" dirty="0" err="1">
                <a:solidFill>
                  <a:srgbClr val="FFC000"/>
                </a:solidFill>
              </a:rPr>
              <a:t>сутствии</a:t>
            </a:r>
            <a:r>
              <a:rPr lang="ru-RU" sz="2400" b="1" dirty="0">
                <a:solidFill>
                  <a:srgbClr val="FFC000"/>
                </a:solidFill>
              </a:rPr>
              <a:t> потерпевших или их родственников). Приступая к осмотру, определяет, где находились похищенные вещи и ценности, в каком количестве. Выясняет у присутствующих, не произошли ли какие-либо изменения в обстановке места происшествия в период с момента </a:t>
            </a:r>
            <a:r>
              <a:rPr lang="ru-RU" sz="2400" b="1" dirty="0" smtClean="0">
                <a:solidFill>
                  <a:srgbClr val="FFC000"/>
                </a:solidFill>
              </a:rPr>
              <a:t>обнаружения </a:t>
            </a:r>
            <a:r>
              <a:rPr lang="ru-RU" sz="2400" b="1" dirty="0">
                <a:solidFill>
                  <a:srgbClr val="FFC000"/>
                </a:solidFill>
              </a:rPr>
              <a:t>кражи до осмотра. </a:t>
            </a:r>
          </a:p>
        </p:txBody>
      </p:sp>
    </p:spTree>
    <p:extLst>
      <p:ext uri="{BB962C8B-B14F-4D97-AF65-F5344CB8AC3E}">
        <p14:creationId xmlns:p14="http://schemas.microsoft.com/office/powerpoint/2010/main" val="1229697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4"/>
            <a:ext cx="8064896" cy="3785652"/>
          </a:xfrm>
          <a:prstGeom prst="rect">
            <a:avLst/>
          </a:prstGeom>
        </p:spPr>
        <p:txBody>
          <a:bodyPr wrap="square">
            <a:spAutoFit/>
          </a:bodyPr>
          <a:lstStyle/>
          <a:p>
            <a:r>
              <a:rPr lang="ru-RU" sz="2400" b="1" dirty="0">
                <a:solidFill>
                  <a:srgbClr val="FFC000"/>
                </a:solidFill>
              </a:rPr>
              <a:t>В процессе осмотра:</a:t>
            </a:r>
          </a:p>
          <a:p>
            <a:r>
              <a:rPr lang="ru-RU" sz="2400" b="1" dirty="0">
                <a:solidFill>
                  <a:srgbClr val="FFC000"/>
                </a:solidFill>
              </a:rPr>
              <a:t>а) изучает обстановку на месте происшествия (расположение и </a:t>
            </a:r>
            <a:r>
              <a:rPr lang="ru-RU" sz="2400" b="1" dirty="0" smtClean="0">
                <a:solidFill>
                  <a:srgbClr val="FFC000"/>
                </a:solidFill>
              </a:rPr>
              <a:t>состояние </a:t>
            </a:r>
            <a:r>
              <a:rPr lang="ru-RU" sz="2400" b="1" dirty="0">
                <a:solidFill>
                  <a:srgbClr val="FFC000"/>
                </a:solidFill>
              </a:rPr>
              <a:t>квартиры, из которой совершена кража, подступы к ней, наличие и состояние запорных устройств);</a:t>
            </a:r>
          </a:p>
          <a:p>
            <a:r>
              <a:rPr lang="ru-RU" sz="2400" b="1" dirty="0">
                <a:solidFill>
                  <a:srgbClr val="FFC000"/>
                </a:solidFill>
              </a:rPr>
              <a:t>б) выявляет, фиксирует и изымает следы и предметы, оставленные преступником как в самой квартире, так и на прилегающей к ней территории; предметы, которыми он пользовался или к которым прикасался (следы орудий взлома, рук, зубов, обуви, пятна крови, орудия взлома или их части, следы транспортных средств, окурки и т.п.);</a:t>
            </a:r>
          </a:p>
        </p:txBody>
      </p:sp>
    </p:spTree>
    <p:extLst>
      <p:ext uri="{BB962C8B-B14F-4D97-AF65-F5344CB8AC3E}">
        <p14:creationId xmlns:p14="http://schemas.microsoft.com/office/powerpoint/2010/main" val="819305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268760"/>
            <a:ext cx="7920880" cy="2677656"/>
          </a:xfrm>
          <a:prstGeom prst="rect">
            <a:avLst/>
          </a:prstGeom>
        </p:spPr>
        <p:txBody>
          <a:bodyPr wrap="square">
            <a:spAutoFit/>
          </a:bodyPr>
          <a:lstStyle/>
          <a:p>
            <a:r>
              <a:rPr lang="ru-RU" sz="2400" b="1" dirty="0">
                <a:solidFill>
                  <a:srgbClr val="FFC000"/>
                </a:solidFill>
              </a:rPr>
              <a:t>в) выявляет предметы, оставшиеся на месте кражи, часть которых была похищена путем отделения от целого, и изымает их образцы или оставшуюся часть;</a:t>
            </a:r>
          </a:p>
          <a:p>
            <a:r>
              <a:rPr lang="ru-RU" sz="2400" b="1" dirty="0">
                <a:solidFill>
                  <a:srgbClr val="FFC000"/>
                </a:solidFill>
              </a:rPr>
              <a:t>г) изымает обнаруженные орудия и инструменты, не принадлежащие потерпевшему, особое внимание обращает на наличие или отсутствие на них каких-либо посторонних веществ;</a:t>
            </a:r>
          </a:p>
        </p:txBody>
      </p:sp>
    </p:spTree>
    <p:extLst>
      <p:ext uri="{BB962C8B-B14F-4D97-AF65-F5344CB8AC3E}">
        <p14:creationId xmlns:p14="http://schemas.microsoft.com/office/powerpoint/2010/main" val="25985557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136904" cy="3785652"/>
          </a:xfrm>
          <a:prstGeom prst="rect">
            <a:avLst/>
          </a:prstGeom>
        </p:spPr>
        <p:txBody>
          <a:bodyPr wrap="square">
            <a:spAutoFit/>
          </a:bodyPr>
          <a:lstStyle/>
          <a:p>
            <a:r>
              <a:rPr lang="ru-RU" sz="2400" b="1" dirty="0">
                <a:solidFill>
                  <a:srgbClr val="FFC000"/>
                </a:solidFill>
              </a:rPr>
              <a:t>д) устанавливает, какие следы и вещественные доказательства, </a:t>
            </a:r>
            <a:r>
              <a:rPr lang="ru-RU" sz="2400" b="1" dirty="0" smtClean="0">
                <a:solidFill>
                  <a:srgbClr val="FFC000"/>
                </a:solidFill>
              </a:rPr>
              <a:t>свидетельствующие </a:t>
            </a:r>
            <a:r>
              <a:rPr lang="ru-RU" sz="2400" b="1" dirty="0">
                <a:solidFill>
                  <a:srgbClr val="FFC000"/>
                </a:solidFill>
              </a:rPr>
              <a:t>о факте пребывания преступника на месте происшествия, могли остаться на нем самом или на его одежде, обуви, а также на орудиях взлома и транспортных средствах, если он ими пользовался (металлические или древесные опилки, частицы краски, штукатурки или кирпича); изымает их образцы;</a:t>
            </a:r>
          </a:p>
          <a:p>
            <a:r>
              <a:rPr lang="ru-RU" sz="2400" b="1" dirty="0">
                <a:solidFill>
                  <a:srgbClr val="FFC000"/>
                </a:solidFill>
              </a:rPr>
              <a:t>е) изымает образцы предметов, аналогичных похищенным, а также оставшиеся на месте происшествия различные этикетки, торговые марки, упаковку и т.п.</a:t>
            </a:r>
          </a:p>
        </p:txBody>
      </p:sp>
    </p:spTree>
    <p:extLst>
      <p:ext uri="{BB962C8B-B14F-4D97-AF65-F5344CB8AC3E}">
        <p14:creationId xmlns:p14="http://schemas.microsoft.com/office/powerpoint/2010/main" val="3169540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59340"/>
            <a:ext cx="8208912" cy="3416320"/>
          </a:xfrm>
          <a:prstGeom prst="rect">
            <a:avLst/>
          </a:prstGeom>
        </p:spPr>
        <p:txBody>
          <a:bodyPr wrap="square">
            <a:spAutoFit/>
          </a:bodyPr>
          <a:lstStyle/>
          <a:p>
            <a:r>
              <a:rPr lang="ru-RU" sz="2400" b="1" dirty="0">
                <a:solidFill>
                  <a:srgbClr val="FFC000"/>
                </a:solidFill>
              </a:rPr>
              <a:t>При осмотре места происшествия обращает внимание на беспорядок, разбросанные и испорченные вещи, свидетельствующие об инсценировке кражи: отсутствие следов взлома и проникновения в помещение, которые обязательно должны быть при данном способе проникновения, наличие признаков, указывающих на искусственное создание условий для взлома, а также наличие повреждений, не позволяющих совершить указанное преступление.</a:t>
            </a:r>
          </a:p>
        </p:txBody>
      </p:sp>
    </p:spTree>
    <p:extLst>
      <p:ext uri="{BB962C8B-B14F-4D97-AF65-F5344CB8AC3E}">
        <p14:creationId xmlns:p14="http://schemas.microsoft.com/office/powerpoint/2010/main" val="4034518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352928" cy="830997"/>
          </a:xfrm>
          <a:prstGeom prst="rect">
            <a:avLst/>
          </a:prstGeom>
        </p:spPr>
        <p:txBody>
          <a:bodyPr wrap="square">
            <a:spAutoFit/>
          </a:bodyPr>
          <a:lstStyle/>
          <a:p>
            <a:pPr algn="ctr"/>
            <a:r>
              <a:rPr lang="ru-RU" sz="2400" b="1" dirty="0" smtClean="0">
                <a:solidFill>
                  <a:srgbClr val="FFC000"/>
                </a:solidFill>
              </a:rPr>
              <a:t>Организация приема первичной информации о преступлении </a:t>
            </a:r>
          </a:p>
          <a:p>
            <a:pPr algn="ctr"/>
            <a:r>
              <a:rPr lang="ru-RU" sz="2400" b="1" dirty="0" smtClean="0">
                <a:solidFill>
                  <a:srgbClr val="FFC000"/>
                </a:solidFill>
              </a:rPr>
              <a:t>и ее проверка</a:t>
            </a:r>
            <a:endParaRPr lang="ru-RU" sz="2400" b="1" dirty="0">
              <a:solidFill>
                <a:srgbClr val="FFC000"/>
              </a:solidFill>
            </a:endParaRPr>
          </a:p>
        </p:txBody>
      </p:sp>
      <p:sp>
        <p:nvSpPr>
          <p:cNvPr id="3" name="Прямоугольник 2"/>
          <p:cNvSpPr/>
          <p:nvPr/>
        </p:nvSpPr>
        <p:spPr>
          <a:xfrm>
            <a:off x="395536" y="1548318"/>
            <a:ext cx="8424936" cy="3785652"/>
          </a:xfrm>
          <a:prstGeom prst="rect">
            <a:avLst/>
          </a:prstGeom>
        </p:spPr>
        <p:txBody>
          <a:bodyPr wrap="square">
            <a:spAutoFit/>
          </a:bodyPr>
          <a:lstStyle/>
          <a:p>
            <a:r>
              <a:rPr lang="ru-RU" sz="2400" b="1" dirty="0" smtClean="0">
                <a:solidFill>
                  <a:srgbClr val="FFC000"/>
                </a:solidFill>
              </a:rPr>
              <a:t>В соответствии с уголовно-процессуальным законодательством (ч. 1 ст. 144 УПК) дознаватель, орган дознания, следователь обязаны принять, проверить сообщения о любом совершенном или готовящемся преступлении и в пределах компетенции, установленной настоящим Кодексом, принять по нему решение в срок не позднее 3 суток со дня поступления указанного сообщения. При проверке сообщения о преступлении орган дознания, дознаватель, следователь вправе требовать производства документальных проверок, ревизий и привлекать к их участию специалистов.</a:t>
            </a:r>
            <a:endParaRPr lang="ru-RU" sz="2400" b="1" dirty="0">
              <a:solidFill>
                <a:srgbClr val="FFC000"/>
              </a:solidFill>
            </a:endParaRPr>
          </a:p>
        </p:txBody>
      </p:sp>
    </p:spTree>
    <p:extLst>
      <p:ext uri="{BB962C8B-B14F-4D97-AF65-F5344CB8AC3E}">
        <p14:creationId xmlns:p14="http://schemas.microsoft.com/office/powerpoint/2010/main" val="1672112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280920" cy="4154984"/>
          </a:xfrm>
          <a:prstGeom prst="rect">
            <a:avLst/>
          </a:prstGeom>
        </p:spPr>
        <p:txBody>
          <a:bodyPr wrap="square">
            <a:spAutoFit/>
          </a:bodyPr>
          <a:lstStyle/>
          <a:p>
            <a:r>
              <a:rPr lang="ru-RU" sz="2400" b="1" dirty="0">
                <a:solidFill>
                  <a:srgbClr val="FFC000"/>
                </a:solidFill>
              </a:rPr>
              <a:t>Производит ориентирующую, обзорную, узловую, детальную </a:t>
            </a:r>
            <a:r>
              <a:rPr lang="ru-RU" sz="2400" b="1" dirty="0" smtClean="0">
                <a:solidFill>
                  <a:srgbClr val="FFC000"/>
                </a:solidFill>
              </a:rPr>
              <a:t>фотосъемку </a:t>
            </a:r>
            <a:r>
              <a:rPr lang="ru-RU" sz="2400" b="1" dirty="0">
                <a:solidFill>
                  <a:srgbClr val="FFC000"/>
                </a:solidFill>
              </a:rPr>
              <a:t>места происшествия, составляет схему места происшествия.</a:t>
            </a:r>
          </a:p>
          <a:p>
            <a:r>
              <a:rPr lang="ru-RU" sz="2400" b="1" dirty="0">
                <a:solidFill>
                  <a:srgbClr val="FFC000"/>
                </a:solidFill>
              </a:rPr>
              <a:t>Одновременно с проведением осмотра (для обнаружения следов преступника, брошенных или утерянных им предметов либо орудий преступления, розыска спрятанных преступником похищенных вещей) применяет служебно-розыскную собаку.</a:t>
            </a:r>
          </a:p>
          <a:p>
            <a:r>
              <a:rPr lang="ru-RU" sz="2400" b="1" dirty="0">
                <a:solidFill>
                  <a:srgbClr val="FFC000"/>
                </a:solidFill>
              </a:rPr>
              <a:t>В случае обнаружения на месте происшествия вещей, принадлежащих преступнику, изымает их с целью сохранения запаха, упаковывает и опечатывает их в бумажный мешок для последующего использования в установлении преступника.</a:t>
            </a:r>
          </a:p>
        </p:txBody>
      </p:sp>
    </p:spTree>
    <p:extLst>
      <p:ext uri="{BB962C8B-B14F-4D97-AF65-F5344CB8AC3E}">
        <p14:creationId xmlns:p14="http://schemas.microsoft.com/office/powerpoint/2010/main" val="29518976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96944" cy="6001643"/>
          </a:xfrm>
          <a:prstGeom prst="rect">
            <a:avLst/>
          </a:prstGeom>
        </p:spPr>
        <p:txBody>
          <a:bodyPr wrap="square">
            <a:spAutoFit/>
          </a:bodyPr>
          <a:lstStyle/>
          <a:p>
            <a:r>
              <a:rPr lang="ru-RU" sz="2400" b="1" dirty="0">
                <a:solidFill>
                  <a:srgbClr val="FFC000"/>
                </a:solidFill>
              </a:rPr>
              <a:t>4. При допросе свидетелей, потерпевших подробно выясняет:</a:t>
            </a:r>
          </a:p>
          <a:p>
            <a:r>
              <a:rPr lang="ru-RU" sz="2400" b="1" dirty="0">
                <a:solidFill>
                  <a:srgbClr val="FFC000"/>
                </a:solidFill>
              </a:rPr>
              <a:t>а) какие изменения были внесены в обстановку места происшествия до прибытия оперативной группы, кем и с какой целью;</a:t>
            </a:r>
          </a:p>
          <a:p>
            <a:r>
              <a:rPr lang="ru-RU" sz="2400" b="1" dirty="0">
                <a:solidFill>
                  <a:srgbClr val="FFC000"/>
                </a:solidFill>
              </a:rPr>
              <a:t>б) когда и при каких обстоятельствах была обнаружена кража;</a:t>
            </a:r>
          </a:p>
          <a:p>
            <a:r>
              <a:rPr lang="ru-RU" sz="2400" b="1" dirty="0">
                <a:solidFill>
                  <a:srgbClr val="FFC000"/>
                </a:solidFill>
              </a:rPr>
              <a:t>в) что похищено, приметы похищенного, где находилось (открыто или спрятано);</a:t>
            </a:r>
          </a:p>
          <a:p>
            <a:r>
              <a:rPr lang="ru-RU" sz="2400" b="1" dirty="0">
                <a:solidFill>
                  <a:srgbClr val="FFC000"/>
                </a:solidFill>
              </a:rPr>
              <a:t>г) какие были запорные устройства, у кого и где находились ключи от замков;</a:t>
            </a:r>
          </a:p>
          <a:p>
            <a:r>
              <a:rPr lang="ru-RU" sz="2400" b="1" dirty="0">
                <a:solidFill>
                  <a:srgbClr val="FFC000"/>
                </a:solidFill>
              </a:rPr>
              <a:t>д) не обратил ли внимание допрашиваемый на лиц, поведение которых до кражи казалось ему подозрительным, не интересовался ли кто-либо данной квартирой;</a:t>
            </a:r>
          </a:p>
          <a:p>
            <a:r>
              <a:rPr lang="ru-RU" sz="2400" b="1" dirty="0">
                <a:solidFill>
                  <a:srgbClr val="FFC000"/>
                </a:solidFill>
              </a:rPr>
              <a:t>е) кого видел допрашиваемый вблизи квартиры в то время, когда произошла кража, их приметы, не пытались ли они отвлечь внимание свидетеля, не слышал ли он в этот период каких-либо звуков (ударов, треска и т.п.).</a:t>
            </a:r>
          </a:p>
        </p:txBody>
      </p:sp>
    </p:spTree>
    <p:extLst>
      <p:ext uri="{BB962C8B-B14F-4D97-AF65-F5344CB8AC3E}">
        <p14:creationId xmlns:p14="http://schemas.microsoft.com/office/powerpoint/2010/main" val="4073804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2357" y="548680"/>
            <a:ext cx="8496944" cy="4524315"/>
          </a:xfrm>
          <a:prstGeom prst="rect">
            <a:avLst/>
          </a:prstGeom>
        </p:spPr>
        <p:txBody>
          <a:bodyPr wrap="square">
            <a:spAutoFit/>
          </a:bodyPr>
          <a:lstStyle/>
          <a:p>
            <a:r>
              <a:rPr lang="ru-RU" sz="2400" b="1" dirty="0">
                <a:solidFill>
                  <a:srgbClr val="FFC000"/>
                </a:solidFill>
              </a:rPr>
              <a:t>5. При необходимости проводит следственный эксперимент с целью установления способа и возможности проникновения в помещение, а также для проверки версии об инсценировке кражи.</a:t>
            </a:r>
          </a:p>
          <a:p>
            <a:r>
              <a:rPr lang="ru-RU" sz="2400" b="1" dirty="0">
                <a:solidFill>
                  <a:srgbClr val="FFC000"/>
                </a:solidFill>
              </a:rPr>
              <a:t>6. Изучает (в целях получения новых сведений о преступниках) дела о кражах, совершенных аналогичным способом в данной местности или соседних районах.</a:t>
            </a:r>
          </a:p>
          <a:p>
            <a:r>
              <a:rPr lang="ru-RU" sz="2400" b="1" dirty="0">
                <a:solidFill>
                  <a:srgbClr val="FFC000"/>
                </a:solidFill>
              </a:rPr>
              <a:t>7. Поручает работникам ОУР провести оперативно-розыскные </a:t>
            </a:r>
            <a:r>
              <a:rPr lang="ru-RU" sz="2400" b="1" dirty="0" smtClean="0">
                <a:solidFill>
                  <a:srgbClr val="FFC000"/>
                </a:solidFill>
              </a:rPr>
              <a:t>мероприятия</a:t>
            </a:r>
            <a:r>
              <a:rPr lang="ru-RU" sz="2400" b="1" dirty="0">
                <a:solidFill>
                  <a:srgbClr val="FFC000"/>
                </a:solidFill>
              </a:rPr>
              <a:t>, направленные на выявление лиц, совершивших кражу, и на обнаружение   похищенного;   проверить   лиц,   занимающихся   скупкой краденого, места возможного сбыта похищенного.</a:t>
            </a:r>
          </a:p>
        </p:txBody>
      </p:sp>
    </p:spTree>
    <p:extLst>
      <p:ext uri="{BB962C8B-B14F-4D97-AF65-F5344CB8AC3E}">
        <p14:creationId xmlns:p14="http://schemas.microsoft.com/office/powerpoint/2010/main" val="324164566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280920" cy="4524315"/>
          </a:xfrm>
          <a:prstGeom prst="rect">
            <a:avLst/>
          </a:prstGeom>
        </p:spPr>
        <p:txBody>
          <a:bodyPr wrap="square">
            <a:spAutoFit/>
          </a:bodyPr>
          <a:lstStyle/>
          <a:p>
            <a:r>
              <a:rPr lang="ru-RU" sz="2400" b="1" dirty="0">
                <a:solidFill>
                  <a:srgbClr val="FFC000"/>
                </a:solidFill>
              </a:rPr>
              <a:t>С помощью работников ГИБДД принимает меры к розыску </a:t>
            </a:r>
            <a:r>
              <a:rPr lang="ru-RU" sz="2400" b="1" dirty="0" smtClean="0">
                <a:solidFill>
                  <a:srgbClr val="FFC000"/>
                </a:solidFill>
              </a:rPr>
              <a:t>транспортного </a:t>
            </a:r>
            <a:r>
              <a:rPr lang="ru-RU" sz="2400" b="1" dirty="0">
                <a:solidFill>
                  <a:srgbClr val="FFC000"/>
                </a:solidFill>
              </a:rPr>
              <a:t>средства, которым пользовался преступник</a:t>
            </a:r>
            <a:r>
              <a:rPr lang="ru-RU" sz="2400" b="1" dirty="0" smtClean="0">
                <a:solidFill>
                  <a:srgbClr val="FFC000"/>
                </a:solidFill>
              </a:rPr>
              <a:t>.</a:t>
            </a:r>
          </a:p>
          <a:p>
            <a:endParaRPr lang="ru-RU" sz="2400" b="1" dirty="0">
              <a:solidFill>
                <a:srgbClr val="FFC000"/>
              </a:solidFill>
            </a:endParaRPr>
          </a:p>
          <a:p>
            <a:r>
              <a:rPr lang="ru-RU" sz="2400" b="1" dirty="0">
                <a:solidFill>
                  <a:srgbClr val="FFC000"/>
                </a:solidFill>
              </a:rPr>
              <a:t>8. Использует в раскрытии преступления помощь общественности путем обращения к населению через средства массовой информации</a:t>
            </a:r>
            <a:r>
              <a:rPr lang="ru-RU" sz="2400" b="1" dirty="0" smtClean="0">
                <a:solidFill>
                  <a:srgbClr val="FFC000"/>
                </a:solidFill>
              </a:rPr>
              <a:t>.</a:t>
            </a:r>
          </a:p>
          <a:p>
            <a:endParaRPr lang="ru-RU" sz="2400" b="1" dirty="0">
              <a:solidFill>
                <a:srgbClr val="FFC000"/>
              </a:solidFill>
            </a:endParaRPr>
          </a:p>
          <a:p>
            <a:r>
              <a:rPr lang="ru-RU" sz="2400" b="1" dirty="0">
                <a:solidFill>
                  <a:srgbClr val="FFC000"/>
                </a:solidFill>
              </a:rPr>
              <a:t>9. Задерживает (при наличии оснований) лицо, подозреваемое в совершении преступления; обыскивает с целью изъятия похищенного; тщательно осматривает его одежду и тело для обнаружения различных следов, свидетельствующих о его пребывании на месте кражи.</a:t>
            </a:r>
          </a:p>
        </p:txBody>
      </p:sp>
    </p:spTree>
    <p:extLst>
      <p:ext uri="{BB962C8B-B14F-4D97-AF65-F5344CB8AC3E}">
        <p14:creationId xmlns:p14="http://schemas.microsoft.com/office/powerpoint/2010/main" val="14102799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352928" cy="4524315"/>
          </a:xfrm>
          <a:prstGeom prst="rect">
            <a:avLst/>
          </a:prstGeom>
        </p:spPr>
        <p:txBody>
          <a:bodyPr wrap="square">
            <a:spAutoFit/>
          </a:bodyPr>
          <a:lstStyle/>
          <a:p>
            <a:r>
              <a:rPr lang="ru-RU" sz="2400" b="1" dirty="0">
                <a:solidFill>
                  <a:srgbClr val="FFC000"/>
                </a:solidFill>
              </a:rPr>
              <a:t>После задержания подозреваемого проводит следственные действия, направленные на получение и проверку доказательств, подтверждающих или опровергающих его причастность к совершению преступления</a:t>
            </a:r>
            <a:r>
              <a:rPr lang="ru-RU" sz="2400" b="1" dirty="0" smtClean="0">
                <a:solidFill>
                  <a:srgbClr val="FFC000"/>
                </a:solidFill>
              </a:rPr>
              <a:t>.</a:t>
            </a:r>
          </a:p>
          <a:p>
            <a:endParaRPr lang="ru-RU" sz="2400" b="1" dirty="0">
              <a:solidFill>
                <a:srgbClr val="FFC000"/>
              </a:solidFill>
            </a:endParaRPr>
          </a:p>
          <a:p>
            <a:r>
              <a:rPr lang="ru-RU" sz="2400" b="1" dirty="0">
                <a:solidFill>
                  <a:srgbClr val="FFC000"/>
                </a:solidFill>
              </a:rPr>
              <a:t>10. Проводит обыск по месту жительства, а в некоторых случаях и по месту работы подозреваемого.</a:t>
            </a:r>
          </a:p>
          <a:p>
            <a:r>
              <a:rPr lang="ru-RU" sz="2400" b="1" dirty="0">
                <a:solidFill>
                  <a:srgbClr val="FFC000"/>
                </a:solidFill>
              </a:rPr>
              <a:t>11. Допрашивает подозреваемого. Проверяет его показания путем следственного эксперимента, очных ставок, проверки показаний на месте и т.д.</a:t>
            </a:r>
          </a:p>
          <a:p>
            <a:r>
              <a:rPr lang="ru-RU" sz="2400" b="1" dirty="0">
                <a:solidFill>
                  <a:srgbClr val="FFC000"/>
                </a:solidFill>
              </a:rPr>
              <a:t>12. Предъявляет для опознания потерпевшему предметы, изъятые при обыске у подозреваемого.</a:t>
            </a:r>
          </a:p>
        </p:txBody>
      </p:sp>
    </p:spTree>
    <p:extLst>
      <p:ext uri="{BB962C8B-B14F-4D97-AF65-F5344CB8AC3E}">
        <p14:creationId xmlns:p14="http://schemas.microsoft.com/office/powerpoint/2010/main" val="25891826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124744"/>
            <a:ext cx="8280920" cy="3046988"/>
          </a:xfrm>
          <a:prstGeom prst="rect">
            <a:avLst/>
          </a:prstGeom>
        </p:spPr>
        <p:txBody>
          <a:bodyPr wrap="square">
            <a:spAutoFit/>
          </a:bodyPr>
          <a:lstStyle/>
          <a:p>
            <a:r>
              <a:rPr lang="ru-RU" sz="2400" b="1" dirty="0">
                <a:solidFill>
                  <a:srgbClr val="FFC000"/>
                </a:solidFill>
              </a:rPr>
              <a:t>13. Решает вопрос о необходимости назначения следующих экспертиз: а) дактилоскопической; б) </a:t>
            </a:r>
            <a:r>
              <a:rPr lang="ru-RU" sz="2400" b="1" dirty="0" err="1">
                <a:solidFill>
                  <a:srgbClr val="FFC000"/>
                </a:solidFill>
              </a:rPr>
              <a:t>трасологической</a:t>
            </a:r>
            <a:r>
              <a:rPr lang="ru-RU" sz="2400" b="1" dirty="0">
                <a:solidFill>
                  <a:srgbClr val="FFC000"/>
                </a:solidFill>
              </a:rPr>
              <a:t> экспертизы; в) транспортно-</a:t>
            </a:r>
            <a:r>
              <a:rPr lang="ru-RU" sz="2400" b="1" dirty="0" err="1">
                <a:solidFill>
                  <a:srgbClr val="FFC000"/>
                </a:solidFill>
              </a:rPr>
              <a:t>трасологической</a:t>
            </a:r>
            <a:r>
              <a:rPr lang="ru-RU" sz="2400" b="1" dirty="0">
                <a:solidFill>
                  <a:srgbClr val="FFC000"/>
                </a:solidFill>
              </a:rPr>
              <a:t> экспертизы; г) товароведческой; д) экспертизы объектов волокнистой природы; е) экспертизы стекла и изделий из него; ж) экспертизы металлов и сплавов (металловедческой экспертизы); з) экспертизы полимерных материалов и изделий из них и др.</a:t>
            </a:r>
          </a:p>
        </p:txBody>
      </p:sp>
      <p:sp>
        <p:nvSpPr>
          <p:cNvPr id="3" name="Прямоугольник 2"/>
          <p:cNvSpPr/>
          <p:nvPr/>
        </p:nvSpPr>
        <p:spPr>
          <a:xfrm>
            <a:off x="467544" y="4653136"/>
            <a:ext cx="8280920" cy="830997"/>
          </a:xfrm>
          <a:prstGeom prst="rect">
            <a:avLst/>
          </a:prstGeom>
        </p:spPr>
        <p:txBody>
          <a:bodyPr wrap="square">
            <a:spAutoFit/>
          </a:bodyPr>
          <a:lstStyle/>
          <a:p>
            <a:r>
              <a:rPr lang="ru-RU" sz="2400" b="1" dirty="0">
                <a:solidFill>
                  <a:srgbClr val="FFC000"/>
                </a:solidFill>
              </a:rPr>
              <a:t>14. Изучает личность подозреваемого, устанавливает все совершенные им преступления и выясняет его соучастников.</a:t>
            </a:r>
          </a:p>
        </p:txBody>
      </p:sp>
    </p:spTree>
    <p:extLst>
      <p:ext uri="{BB962C8B-B14F-4D97-AF65-F5344CB8AC3E}">
        <p14:creationId xmlns:p14="http://schemas.microsoft.com/office/powerpoint/2010/main" val="26641484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280920" cy="5262979"/>
          </a:xfrm>
          <a:prstGeom prst="rect">
            <a:avLst/>
          </a:prstGeom>
        </p:spPr>
        <p:txBody>
          <a:bodyPr wrap="square">
            <a:spAutoFit/>
          </a:bodyPr>
          <a:lstStyle/>
          <a:p>
            <a:r>
              <a:rPr lang="ru-RU" sz="2400" b="1" dirty="0">
                <a:solidFill>
                  <a:srgbClr val="FFC000"/>
                </a:solidFill>
              </a:rPr>
              <a:t>Оперуполномоченный уголовного розыска:</a:t>
            </a:r>
          </a:p>
          <a:p>
            <a:r>
              <a:rPr lang="ru-RU" sz="2400" b="1" dirty="0">
                <a:solidFill>
                  <a:srgbClr val="FFC000"/>
                </a:solidFill>
              </a:rPr>
              <a:t>1. Участвует в осмотре места происшествия, знакомится с </a:t>
            </a:r>
            <a:r>
              <a:rPr lang="ru-RU" sz="2400" b="1" dirty="0" smtClean="0">
                <a:solidFill>
                  <a:srgbClr val="FFC000"/>
                </a:solidFill>
              </a:rPr>
              <a:t>обстоятельствами </a:t>
            </a:r>
            <a:r>
              <a:rPr lang="ru-RU" sz="2400" b="1" dirty="0">
                <a:solidFill>
                  <a:srgbClr val="FFC000"/>
                </a:solidFill>
              </a:rPr>
              <a:t>совершения кражи для принятия необходимых оперативно-розыскных мер по установлению и задержанию виновных.</a:t>
            </a:r>
          </a:p>
          <a:p>
            <a:r>
              <a:rPr lang="ru-RU" sz="2400" b="1" dirty="0">
                <a:solidFill>
                  <a:srgbClr val="FFC000"/>
                </a:solidFill>
              </a:rPr>
              <a:t>2. Разрешает вопрос о применении служебно-розыскной собаки.</a:t>
            </a:r>
          </a:p>
          <a:p>
            <a:r>
              <a:rPr lang="ru-RU" sz="2400" b="1" dirty="0">
                <a:solidFill>
                  <a:srgbClr val="FFC000"/>
                </a:solidFill>
              </a:rPr>
              <a:t>3. Выявляет очевидцев и лиц, которые могут сообщить что-либо о происшествии,  и  преступнике,  направлении,  в  котором  он  скрылся. Осуществляет розыск по «горячим следам» и задержание.</a:t>
            </a:r>
          </a:p>
          <a:p>
            <a:r>
              <a:rPr lang="ru-RU" sz="2400" b="1" dirty="0">
                <a:solidFill>
                  <a:srgbClr val="FFC000"/>
                </a:solidFill>
              </a:rPr>
              <a:t>4. Встречается (совместно с участковым инспектором) с </a:t>
            </a:r>
            <a:r>
              <a:rPr lang="ru-RU" sz="2400" b="1" dirty="0" smtClean="0">
                <a:solidFill>
                  <a:srgbClr val="FFC000"/>
                </a:solidFill>
              </a:rPr>
              <a:t>общественностью </a:t>
            </a:r>
            <a:r>
              <a:rPr lang="ru-RU" sz="2400" b="1" dirty="0">
                <a:solidFill>
                  <a:srgbClr val="FFC000"/>
                </a:solidFill>
              </a:rPr>
              <a:t>в районе происшествия, для получения сведений, имеющих значение для дела.</a:t>
            </a:r>
          </a:p>
        </p:txBody>
      </p:sp>
    </p:spTree>
    <p:extLst>
      <p:ext uri="{BB962C8B-B14F-4D97-AF65-F5344CB8AC3E}">
        <p14:creationId xmlns:p14="http://schemas.microsoft.com/office/powerpoint/2010/main" val="26533034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4"/>
            <a:ext cx="8136904" cy="3785652"/>
          </a:xfrm>
          <a:prstGeom prst="rect">
            <a:avLst/>
          </a:prstGeom>
        </p:spPr>
        <p:txBody>
          <a:bodyPr wrap="square">
            <a:spAutoFit/>
          </a:bodyPr>
          <a:lstStyle/>
          <a:p>
            <a:r>
              <a:rPr lang="ru-RU" sz="2400" b="1" dirty="0">
                <a:solidFill>
                  <a:srgbClr val="FFC000"/>
                </a:solidFill>
              </a:rPr>
              <a:t>5. Осуществляет (совместно с участковым инспектором) подворный, поквартирный обход в районе места происшествия для установления данных, имеющих значение для раскрытия преступления.</a:t>
            </a:r>
          </a:p>
          <a:p>
            <a:r>
              <a:rPr lang="ru-RU" sz="2400" b="1" dirty="0">
                <a:solidFill>
                  <a:srgbClr val="FFC000"/>
                </a:solidFill>
              </a:rPr>
              <a:t>6.   Поддерживает (по рации, телефону или с помощью иных средств) связь с дежурной частью органа внутренних дел.</a:t>
            </a:r>
          </a:p>
          <a:p>
            <a:r>
              <a:rPr lang="ru-RU" sz="2400" b="1" dirty="0">
                <a:solidFill>
                  <a:srgbClr val="FFC000"/>
                </a:solidFill>
              </a:rPr>
              <a:t>7. Обследует с целью розыска преступника и обнаружения его следов места возможного укрытия до и после совершения кражи: чердаки и подвалы ближайших зданий, незапертые сараи и хранилища, лесопосадки и т.п.</a:t>
            </a:r>
          </a:p>
        </p:txBody>
      </p:sp>
    </p:spTree>
    <p:extLst>
      <p:ext uri="{BB962C8B-B14F-4D97-AF65-F5344CB8AC3E}">
        <p14:creationId xmlns:p14="http://schemas.microsoft.com/office/powerpoint/2010/main" val="354468646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208912" cy="5632311"/>
          </a:xfrm>
          <a:prstGeom prst="rect">
            <a:avLst/>
          </a:prstGeom>
        </p:spPr>
        <p:txBody>
          <a:bodyPr wrap="square">
            <a:spAutoFit/>
          </a:bodyPr>
          <a:lstStyle/>
          <a:p>
            <a:r>
              <a:rPr lang="ru-RU" sz="2400" b="1" dirty="0">
                <a:solidFill>
                  <a:srgbClr val="FFC000"/>
                </a:solidFill>
              </a:rPr>
              <a:t>8. Устанавливает по оперативно-розыскным учетам лиц, совершивших в прошлом аналогичные преступления, и принимает меры к проверке их на причастность к данной краже, используя ПЭВМ.</a:t>
            </a:r>
          </a:p>
          <a:p>
            <a:r>
              <a:rPr lang="ru-RU" sz="2400" b="1" dirty="0">
                <a:solidFill>
                  <a:srgbClr val="FFC000"/>
                </a:solidFill>
              </a:rPr>
              <a:t>9.  Ориентирует (через дежурного по горрайоргану) о происшествии и приметах разыскиваемых и похищенного: патрульно-постовые наряды, инспекторов   дорожно-патрульной   службы,   работников   транспортной милиции, соседние горрайорганы внутренних дел.</a:t>
            </a:r>
          </a:p>
          <a:p>
            <a:r>
              <a:rPr lang="ru-RU" sz="2400" b="1" dirty="0">
                <a:solidFill>
                  <a:srgbClr val="FFC000"/>
                </a:solidFill>
              </a:rPr>
              <a:t>10.  Информирует следователя о данных, имеющих значение для дела, полученных в результате проведения оперативно-розыскных мероприятий.</a:t>
            </a:r>
          </a:p>
          <a:p>
            <a:r>
              <a:rPr lang="ru-RU" sz="2400" b="1" dirty="0">
                <a:solidFill>
                  <a:srgbClr val="FFC000"/>
                </a:solidFill>
              </a:rPr>
              <a:t>11. Составляет подробный рапорт на имя руководства отдела о действиях на месте происшествия и мерах, принятых по раскрытию преступления.</a:t>
            </a:r>
          </a:p>
        </p:txBody>
      </p:sp>
    </p:spTree>
    <p:extLst>
      <p:ext uri="{BB962C8B-B14F-4D97-AF65-F5344CB8AC3E}">
        <p14:creationId xmlns:p14="http://schemas.microsoft.com/office/powerpoint/2010/main" val="390662897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20688"/>
            <a:ext cx="8568952" cy="5016758"/>
          </a:xfrm>
          <a:prstGeom prst="rect">
            <a:avLst/>
          </a:prstGeom>
        </p:spPr>
        <p:txBody>
          <a:bodyPr wrap="square">
            <a:spAutoFit/>
          </a:bodyPr>
          <a:lstStyle/>
          <a:p>
            <a:r>
              <a:rPr lang="ru-RU" sz="2000" b="1" dirty="0">
                <a:solidFill>
                  <a:srgbClr val="FFC000"/>
                </a:solidFill>
              </a:rPr>
              <a:t>Участковый инспектор:</a:t>
            </a:r>
          </a:p>
          <a:p>
            <a:r>
              <a:rPr lang="ru-RU" sz="2000" b="1" dirty="0">
                <a:solidFill>
                  <a:srgbClr val="FFC000"/>
                </a:solidFill>
              </a:rPr>
              <a:t>1. Принимает (по указанию следователя) конкретные меры по охране места происшествия.</a:t>
            </a:r>
          </a:p>
          <a:p>
            <a:r>
              <a:rPr lang="ru-RU" sz="2000" b="1" dirty="0">
                <a:solidFill>
                  <a:srgbClr val="FFC000"/>
                </a:solidFill>
              </a:rPr>
              <a:t>2. Информирует следователя и оперуполномоченного уголовного розыска о проживающих или работающих в районе места происшествия лицах, представляющих оперативный интерес.</a:t>
            </a:r>
          </a:p>
          <a:p>
            <a:r>
              <a:rPr lang="ru-RU" sz="2000" b="1" dirty="0">
                <a:solidFill>
                  <a:srgbClr val="FFC000"/>
                </a:solidFill>
              </a:rPr>
              <a:t>3. Ставит в известность следователя и оперуполномоченного </a:t>
            </a:r>
            <a:r>
              <a:rPr lang="ru-RU" sz="2000" b="1" dirty="0" err="1">
                <a:solidFill>
                  <a:srgbClr val="FFC000"/>
                </a:solidFill>
              </a:rPr>
              <a:t>уго-ловного</a:t>
            </a:r>
            <a:r>
              <a:rPr lang="ru-RU" sz="2000" b="1" dirty="0">
                <a:solidFill>
                  <a:srgbClr val="FFC000"/>
                </a:solidFill>
              </a:rPr>
              <a:t> розыска о появлении на обслуживаемой территории подозрительных лиц.</a:t>
            </a:r>
          </a:p>
          <a:p>
            <a:r>
              <a:rPr lang="ru-RU" sz="2000" b="1" dirty="0">
                <a:solidFill>
                  <a:srgbClr val="FFC000"/>
                </a:solidFill>
              </a:rPr>
              <a:t>4. Осуществляет (совместно с оперуполномоченным уголовного </a:t>
            </a:r>
            <a:r>
              <a:rPr lang="ru-RU" sz="2000" b="1" dirty="0" err="1">
                <a:solidFill>
                  <a:srgbClr val="FFC000"/>
                </a:solidFill>
              </a:rPr>
              <a:t>ро-зыска</a:t>
            </a:r>
            <a:r>
              <a:rPr lang="ru-RU" sz="2000" b="1" dirty="0">
                <a:solidFill>
                  <a:srgbClr val="FFC000"/>
                </a:solidFill>
              </a:rPr>
              <a:t>) подворные и поквартирные обходы с целью получения данных, имеющих значение для раскрытия преступления. Встречается с гражданами, проживающими или работающими в районе места происшествия.</a:t>
            </a:r>
          </a:p>
          <a:p>
            <a:r>
              <a:rPr lang="ru-RU" sz="2000" b="1" dirty="0">
                <a:solidFill>
                  <a:srgbClr val="FFC000"/>
                </a:solidFill>
              </a:rPr>
              <a:t>5.  Сообщает следователю и оперуполномоченному уголовного розыска о наиболее вероятных путях движения лиц, совершивших кражу.</a:t>
            </a:r>
          </a:p>
          <a:p>
            <a:r>
              <a:rPr lang="ru-RU" sz="2000" b="1" dirty="0">
                <a:solidFill>
                  <a:srgbClr val="FFC000"/>
                </a:solidFill>
              </a:rPr>
              <a:t>6. Выполняет различные поручения следователя, оперуполномоченного уголовного розыска и руководства горрайоргана.</a:t>
            </a:r>
          </a:p>
        </p:txBody>
      </p:sp>
    </p:spTree>
    <p:extLst>
      <p:ext uri="{BB962C8B-B14F-4D97-AF65-F5344CB8AC3E}">
        <p14:creationId xmlns:p14="http://schemas.microsoft.com/office/powerpoint/2010/main" val="1643094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3832" y="692696"/>
            <a:ext cx="8352928" cy="2677656"/>
          </a:xfrm>
          <a:prstGeom prst="rect">
            <a:avLst/>
          </a:prstGeom>
        </p:spPr>
        <p:txBody>
          <a:bodyPr wrap="square">
            <a:spAutoFit/>
          </a:bodyPr>
          <a:lstStyle/>
          <a:p>
            <a:r>
              <a:rPr lang="ru-RU" sz="2400" b="1" dirty="0" smtClean="0">
                <a:solidFill>
                  <a:srgbClr val="FFC000"/>
                </a:solidFill>
              </a:rPr>
              <a:t>Руководитель следственного органа, начальник органа дознания вправе по ходатайству соответственно следователя, дознавателя продлить до 10 суток срок, а при необходимости проведения документальных проверок или ревизий руководитель следственного органа по ходатайству следователя, а прокурор по ходатайству дознавателя вправе продлить этот срок до 30 суток (ч. 3 ст. 144 УПК).</a:t>
            </a:r>
            <a:endParaRPr lang="ru-RU" sz="2400" b="1" dirty="0">
              <a:solidFill>
                <a:srgbClr val="FFC000"/>
              </a:solidFill>
            </a:endParaRPr>
          </a:p>
        </p:txBody>
      </p:sp>
    </p:spTree>
    <p:extLst>
      <p:ext uri="{BB962C8B-B14F-4D97-AF65-F5344CB8AC3E}">
        <p14:creationId xmlns:p14="http://schemas.microsoft.com/office/powerpoint/2010/main" val="35429628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6353" y="476672"/>
            <a:ext cx="8640960" cy="5324535"/>
          </a:xfrm>
          <a:prstGeom prst="rect">
            <a:avLst/>
          </a:prstGeom>
        </p:spPr>
        <p:txBody>
          <a:bodyPr wrap="square">
            <a:spAutoFit/>
          </a:bodyPr>
          <a:lstStyle/>
          <a:p>
            <a:r>
              <a:rPr lang="ru-RU" sz="2000" b="1" dirty="0">
                <a:solidFill>
                  <a:srgbClr val="FFC000"/>
                </a:solidFill>
              </a:rPr>
              <a:t>Специалист-криминалист:</a:t>
            </a:r>
          </a:p>
          <a:p>
            <a:r>
              <a:rPr lang="ru-RU" sz="2000" b="1" dirty="0">
                <a:solidFill>
                  <a:srgbClr val="FFC000"/>
                </a:solidFill>
              </a:rPr>
              <a:t>1.  Участвует в проведении осмотра места происшествия, применяет научно-технические средства в целях обнаружения, фиксации, изъятия и упаковки различных следов и предметов, имеющих значение для дела.</a:t>
            </a:r>
          </a:p>
          <a:p>
            <a:r>
              <a:rPr lang="ru-RU" sz="2000" b="1" dirty="0">
                <a:solidFill>
                  <a:srgbClr val="FFC000"/>
                </a:solidFill>
              </a:rPr>
              <a:t>2. Высказывает соображения и объяснения (в пределах своей ком-</a:t>
            </a:r>
            <a:r>
              <a:rPr lang="ru-RU" sz="2000" b="1" dirty="0" err="1">
                <a:solidFill>
                  <a:srgbClr val="FFC000"/>
                </a:solidFill>
              </a:rPr>
              <a:t>петенции</a:t>
            </a:r>
            <a:r>
              <a:rPr lang="ru-RU" sz="2000" b="1" dirty="0">
                <a:solidFill>
                  <a:srgbClr val="FFC000"/>
                </a:solidFill>
              </a:rPr>
              <a:t>) по поводу происхождения тех или иных следов, повреждений, предметов.</a:t>
            </a:r>
          </a:p>
          <a:p>
            <a:r>
              <a:rPr lang="ru-RU" sz="2000" b="1" dirty="0">
                <a:solidFill>
                  <a:srgbClr val="FFC000"/>
                </a:solidFill>
              </a:rPr>
              <a:t>3. Высказывает мнение о возможностях использования в процессе расследования обнаруженных во время осмотра места происшествия следов, других вещественных доказательств.</a:t>
            </a:r>
          </a:p>
          <a:p>
            <a:r>
              <a:rPr lang="ru-RU" sz="2000" b="1" dirty="0">
                <a:solidFill>
                  <a:srgbClr val="FFC000"/>
                </a:solidFill>
              </a:rPr>
              <a:t>4. Оказывает помощь следователю в описании различных объектов и предметов, осматривает их на месте происшествия.</a:t>
            </a:r>
          </a:p>
          <a:p>
            <a:r>
              <a:rPr lang="ru-RU" sz="2000" b="1" dirty="0">
                <a:solidFill>
                  <a:srgbClr val="FFC000"/>
                </a:solidFill>
              </a:rPr>
              <a:t>5.  Производит ориентирующую, обзорную, узловую и детальную фотосъемку, а в случае необходимости и видеосъемку на месте </a:t>
            </a:r>
            <a:r>
              <a:rPr lang="ru-RU" sz="2000" b="1" dirty="0" err="1">
                <a:solidFill>
                  <a:srgbClr val="FFC000"/>
                </a:solidFill>
              </a:rPr>
              <a:t>проис</a:t>
            </a:r>
            <a:r>
              <a:rPr lang="ru-RU" sz="2000" b="1" dirty="0">
                <a:solidFill>
                  <a:srgbClr val="FFC000"/>
                </a:solidFill>
              </a:rPr>
              <a:t>-шествия.</a:t>
            </a:r>
          </a:p>
          <a:p>
            <a:r>
              <a:rPr lang="ru-RU" sz="2000" b="1" dirty="0">
                <a:solidFill>
                  <a:srgbClr val="FFC000"/>
                </a:solidFill>
              </a:rPr>
              <a:t>6. Проводит (по поручению следователя) </a:t>
            </a:r>
            <a:r>
              <a:rPr lang="ru-RU" sz="2000" b="1" dirty="0" err="1">
                <a:solidFill>
                  <a:srgbClr val="FFC000"/>
                </a:solidFill>
              </a:rPr>
              <a:t>дактилоскопирование</a:t>
            </a:r>
            <a:r>
              <a:rPr lang="ru-RU" sz="2000" b="1" dirty="0">
                <a:solidFill>
                  <a:srgbClr val="FFC000"/>
                </a:solidFill>
              </a:rPr>
              <a:t> лиц, которые могли оставить следы рук на месте происшествия не в связи с расследуемым событием, и сравнивает отпечатки со следами, обнаруженными во время осмотра.</a:t>
            </a:r>
          </a:p>
        </p:txBody>
      </p:sp>
    </p:spTree>
    <p:extLst>
      <p:ext uri="{BB962C8B-B14F-4D97-AF65-F5344CB8AC3E}">
        <p14:creationId xmlns:p14="http://schemas.microsoft.com/office/powerpoint/2010/main" val="17162193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97346"/>
            <a:ext cx="8352928" cy="6370975"/>
          </a:xfrm>
          <a:prstGeom prst="rect">
            <a:avLst/>
          </a:prstGeom>
        </p:spPr>
        <p:txBody>
          <a:bodyPr wrap="square">
            <a:spAutoFit/>
          </a:bodyPr>
          <a:lstStyle/>
          <a:p>
            <a:r>
              <a:rPr lang="ru-RU" sz="2400" b="1" dirty="0">
                <a:solidFill>
                  <a:srgbClr val="FFC000"/>
                </a:solidFill>
              </a:rPr>
              <a:t>Инспектор-кинолог:</a:t>
            </a:r>
          </a:p>
          <a:p>
            <a:r>
              <a:rPr lang="ru-RU" sz="2400" b="1" dirty="0">
                <a:solidFill>
                  <a:srgbClr val="FFC000"/>
                </a:solidFill>
              </a:rPr>
              <a:t>1. Ведет (по указанию оперуполномоченного уголовного розыска) поиск различных следов и предметов (исходных точек), с которых можно применить розыскную собаку.</a:t>
            </a:r>
          </a:p>
          <a:p>
            <a:r>
              <a:rPr lang="ru-RU" sz="2400" b="1" dirty="0">
                <a:solidFill>
                  <a:srgbClr val="FFC000"/>
                </a:solidFill>
              </a:rPr>
              <a:t>2. Участвует (с розыскной собакой) в преследовании преступника по «горячим следам».</a:t>
            </a:r>
          </a:p>
          <a:p>
            <a:r>
              <a:rPr lang="ru-RU" sz="2400" b="1" dirty="0">
                <a:solidFill>
                  <a:srgbClr val="FFC000"/>
                </a:solidFill>
              </a:rPr>
              <a:t>3. Применяет розыскную собаку для «выборки» лиц и предметов.</a:t>
            </a:r>
          </a:p>
          <a:p>
            <a:r>
              <a:rPr lang="ru-RU" sz="2400" b="1" dirty="0">
                <a:solidFill>
                  <a:srgbClr val="FFC000"/>
                </a:solidFill>
              </a:rPr>
              <a:t>4.  Упаковывает («консервирует») предметы, являющиеся носителями запахов.</a:t>
            </a:r>
          </a:p>
          <a:p>
            <a:r>
              <a:rPr lang="ru-RU" sz="2400" b="1" dirty="0">
                <a:solidFill>
                  <a:srgbClr val="FFC000"/>
                </a:solidFill>
              </a:rPr>
              <a:t>5. Участвует (с собакой) в обследовании мест возможного укрытия преступников и похищенного: подвалов и чердачных помещений, незапертых сараев и хранилищ, лесопосадок и т.п.</a:t>
            </a:r>
          </a:p>
          <a:p>
            <a:r>
              <a:rPr lang="ru-RU" sz="2400" b="1" dirty="0">
                <a:solidFill>
                  <a:srgbClr val="FFC000"/>
                </a:solidFill>
              </a:rPr>
              <a:t>6. Ставит в известность участников СОГ об обнаружении следов с четко выраженными особенностями обуви, а также каких-либо предметов, могущих иметь значение для дела.</a:t>
            </a:r>
          </a:p>
          <a:p>
            <a:r>
              <a:rPr lang="ru-RU" sz="2400" b="1" dirty="0">
                <a:solidFill>
                  <a:srgbClr val="FFC000"/>
                </a:solidFill>
              </a:rPr>
              <a:t>7. Составляет акт о применении розыскной собаки.</a:t>
            </a:r>
          </a:p>
        </p:txBody>
      </p:sp>
    </p:spTree>
    <p:extLst>
      <p:ext uri="{BB962C8B-B14F-4D97-AF65-F5344CB8AC3E}">
        <p14:creationId xmlns:p14="http://schemas.microsoft.com/office/powerpoint/2010/main" val="24654235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280920" cy="5632311"/>
          </a:xfrm>
          <a:prstGeom prst="rect">
            <a:avLst/>
          </a:prstGeom>
        </p:spPr>
        <p:txBody>
          <a:bodyPr wrap="square">
            <a:spAutoFit/>
          </a:bodyPr>
          <a:lstStyle/>
          <a:p>
            <a:r>
              <a:rPr lang="ru-RU" sz="2400" b="1" dirty="0">
                <a:solidFill>
                  <a:srgbClr val="FFC000"/>
                </a:solidFill>
              </a:rPr>
              <a:t>Поддержание связи СОГ с отделом внутренних дел поручается оперуполномоченному уголовного розыска в целях:</a:t>
            </a:r>
          </a:p>
          <a:p>
            <a:r>
              <a:rPr lang="ru-RU" sz="2400" b="1" dirty="0">
                <a:solidFill>
                  <a:srgbClr val="FFC000"/>
                </a:solidFill>
              </a:rPr>
              <a:t>а) информирования руководства </a:t>
            </a:r>
            <a:r>
              <a:rPr lang="ru-RU" sz="2400" b="1" dirty="0" smtClean="0">
                <a:solidFill>
                  <a:srgbClr val="FFC000"/>
                </a:solidFill>
              </a:rPr>
              <a:t>ОП </a:t>
            </a:r>
            <a:r>
              <a:rPr lang="ru-RU" sz="2400" b="1" dirty="0">
                <a:solidFill>
                  <a:srgbClr val="FFC000"/>
                </a:solidFill>
              </a:rPr>
              <a:t>об обстоятельствах кражи и о ходе ее раскрытия;</a:t>
            </a:r>
          </a:p>
          <a:p>
            <a:r>
              <a:rPr lang="ru-RU" sz="2400" b="1" dirty="0">
                <a:solidFill>
                  <a:srgbClr val="FFC000"/>
                </a:solidFill>
              </a:rPr>
              <a:t>б) оповещения (через дежурного по </a:t>
            </a:r>
            <a:r>
              <a:rPr lang="ru-RU" sz="2400" b="1" dirty="0" smtClean="0">
                <a:solidFill>
                  <a:srgbClr val="FFC000"/>
                </a:solidFill>
              </a:rPr>
              <a:t>ОП) </a:t>
            </a:r>
            <a:r>
              <a:rPr lang="ru-RU" sz="2400" b="1" dirty="0">
                <a:solidFill>
                  <a:srgbClr val="FFC000"/>
                </a:solidFill>
              </a:rPr>
              <a:t>сил патрульно-постовых нарядов, дорожно-патрульной службы ГИБДД, транспортной </a:t>
            </a:r>
            <a:r>
              <a:rPr lang="ru-RU" sz="2400" b="1" dirty="0" smtClean="0">
                <a:solidFill>
                  <a:srgbClr val="FFC000"/>
                </a:solidFill>
              </a:rPr>
              <a:t>полиции</a:t>
            </a:r>
            <a:r>
              <a:rPr lang="ru-RU" sz="2400" b="1" dirty="0">
                <a:solidFill>
                  <a:srgbClr val="FFC000"/>
                </a:solidFill>
              </a:rPr>
              <a:t>, соседних </a:t>
            </a:r>
            <a:r>
              <a:rPr lang="ru-RU" sz="2400" b="1" dirty="0" smtClean="0">
                <a:solidFill>
                  <a:srgbClr val="FFC000"/>
                </a:solidFill>
              </a:rPr>
              <a:t>ОП </a:t>
            </a:r>
            <a:r>
              <a:rPr lang="ru-RU" sz="2400" b="1" dirty="0">
                <a:solidFill>
                  <a:srgbClr val="FFC000"/>
                </a:solidFill>
              </a:rPr>
              <a:t>о краже, приметах совершивших ее лиц и похищенного;</a:t>
            </a:r>
          </a:p>
          <a:p>
            <a:r>
              <a:rPr lang="ru-RU" sz="2400" b="1" dirty="0">
                <a:solidFill>
                  <a:srgbClr val="FFC000"/>
                </a:solidFill>
              </a:rPr>
              <a:t>в) привлечения дополнительных сил к проведению мероприятий на месте происшествия;</a:t>
            </a:r>
          </a:p>
          <a:p>
            <a:r>
              <a:rPr lang="ru-RU" sz="2400" b="1" dirty="0">
                <a:solidFill>
                  <a:srgbClr val="FFC000"/>
                </a:solidFill>
              </a:rPr>
              <a:t>г) организации заслонов и введения в действие специальных планов осуществления необходимых заградительных и розыскных мероприятий;</a:t>
            </a:r>
          </a:p>
          <a:p>
            <a:r>
              <a:rPr lang="ru-RU" sz="2400" b="1" dirty="0">
                <a:solidFill>
                  <a:srgbClr val="FFC000"/>
                </a:solidFill>
              </a:rPr>
              <a:t>д) наведения справок по оперативно-розыскным учетам, ведущимся в органах внутренних дел.</a:t>
            </a:r>
          </a:p>
        </p:txBody>
      </p:sp>
    </p:spTree>
    <p:extLst>
      <p:ext uri="{BB962C8B-B14F-4D97-AF65-F5344CB8AC3E}">
        <p14:creationId xmlns:p14="http://schemas.microsoft.com/office/powerpoint/2010/main" val="10173682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997839"/>
            <a:ext cx="8136904" cy="3046988"/>
          </a:xfrm>
          <a:prstGeom prst="rect">
            <a:avLst/>
          </a:prstGeom>
        </p:spPr>
        <p:txBody>
          <a:bodyPr wrap="square">
            <a:spAutoFit/>
          </a:bodyPr>
          <a:lstStyle/>
          <a:p>
            <a:r>
              <a:rPr lang="ru-RU" sz="2400" b="1" dirty="0">
                <a:solidFill>
                  <a:srgbClr val="FFC000"/>
                </a:solidFill>
              </a:rPr>
              <a:t>После возвращения с места происшествия руководитель СОГ </a:t>
            </a:r>
            <a:r>
              <a:rPr lang="ru-RU" sz="2400" b="1" dirty="0" smtClean="0">
                <a:solidFill>
                  <a:srgbClr val="FFC000"/>
                </a:solidFill>
              </a:rPr>
              <a:t>докладывает </a:t>
            </a:r>
            <a:r>
              <a:rPr lang="ru-RU" sz="2400" b="1" dirty="0">
                <a:solidFill>
                  <a:srgbClr val="FFC000"/>
                </a:solidFill>
              </a:rPr>
              <a:t>дежурному по </a:t>
            </a:r>
            <a:r>
              <a:rPr lang="ru-RU" sz="2400" b="1" dirty="0" smtClean="0">
                <a:solidFill>
                  <a:srgbClr val="FFC000"/>
                </a:solidFill>
              </a:rPr>
              <a:t>ОП </a:t>
            </a:r>
            <a:r>
              <a:rPr lang="ru-RU" sz="2400" b="1" dirty="0">
                <a:solidFill>
                  <a:srgbClr val="FFC000"/>
                </a:solidFill>
              </a:rPr>
              <a:t>и начальнику </a:t>
            </a:r>
            <a:r>
              <a:rPr lang="ru-RU" sz="2400" b="1" dirty="0" smtClean="0">
                <a:solidFill>
                  <a:srgbClr val="FFC000"/>
                </a:solidFill>
              </a:rPr>
              <a:t>ОП </a:t>
            </a:r>
            <a:r>
              <a:rPr lang="ru-RU" sz="2400" b="1" dirty="0">
                <a:solidFill>
                  <a:srgbClr val="FFC000"/>
                </a:solidFill>
              </a:rPr>
              <a:t>об </a:t>
            </a:r>
            <a:r>
              <a:rPr lang="ru-RU" sz="2400" b="1" dirty="0" smtClean="0">
                <a:solidFill>
                  <a:srgbClr val="FFC000"/>
                </a:solidFill>
              </a:rPr>
              <a:t>обстоятельствах </a:t>
            </a:r>
            <a:r>
              <a:rPr lang="ru-RU" sz="2400" b="1" dirty="0">
                <a:solidFill>
                  <a:srgbClr val="FFC000"/>
                </a:solidFill>
              </a:rPr>
              <a:t>совершения кражи; о следах и предметах, обнаруженных и изъятых на месте происшествия; об ущербе, нанесенном кражей; о мерах, принятых для установления и задержания лиц, совершивших кражу, розыска похищенного; вносит необходимые сведения в информационно-поисковые системы.</a:t>
            </a:r>
          </a:p>
        </p:txBody>
      </p:sp>
    </p:spTree>
    <p:extLst>
      <p:ext uri="{BB962C8B-B14F-4D97-AF65-F5344CB8AC3E}">
        <p14:creationId xmlns:p14="http://schemas.microsoft.com/office/powerpoint/2010/main" val="40612104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3105835"/>
            <a:ext cx="7632848" cy="830997"/>
          </a:xfrm>
          <a:prstGeom prst="rect">
            <a:avLst/>
          </a:prstGeom>
        </p:spPr>
        <p:txBody>
          <a:bodyPr wrap="square">
            <a:spAutoFit/>
          </a:bodyPr>
          <a:lstStyle/>
          <a:p>
            <a:pPr algn="ctr"/>
            <a:r>
              <a:rPr lang="ru-RU" sz="2400" b="1" dirty="0">
                <a:solidFill>
                  <a:srgbClr val="FFC000"/>
                </a:solidFill>
              </a:rPr>
              <a:t>Использование автоматизированных рабочих мест при проведении следственных действий</a:t>
            </a:r>
          </a:p>
        </p:txBody>
      </p:sp>
    </p:spTree>
    <p:extLst>
      <p:ext uri="{BB962C8B-B14F-4D97-AF65-F5344CB8AC3E}">
        <p14:creationId xmlns:p14="http://schemas.microsoft.com/office/powerpoint/2010/main" val="25442979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916832"/>
            <a:ext cx="8280920" cy="2677656"/>
          </a:xfrm>
          <a:prstGeom prst="rect">
            <a:avLst/>
          </a:prstGeom>
        </p:spPr>
        <p:txBody>
          <a:bodyPr wrap="square">
            <a:spAutoFit/>
          </a:bodyPr>
          <a:lstStyle/>
          <a:p>
            <a:r>
              <a:rPr lang="ru-RU" sz="2400" b="1" dirty="0">
                <a:solidFill>
                  <a:srgbClr val="FFC000"/>
                </a:solidFill>
              </a:rPr>
              <a:t>Задача совершенствования информационного обеспечения СОГ при проведении следственных действий решается посредством создания мобильного автоматизированного рабочего места (АРМ). Последнее включает в себя портативную ПЭВМ с необходимым программным обеспечением и периферийным оборудованием, а также средства связи и передачи данных.</a:t>
            </a:r>
          </a:p>
        </p:txBody>
      </p:sp>
    </p:spTree>
    <p:extLst>
      <p:ext uri="{BB962C8B-B14F-4D97-AF65-F5344CB8AC3E}">
        <p14:creationId xmlns:p14="http://schemas.microsoft.com/office/powerpoint/2010/main" val="100910832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96752"/>
            <a:ext cx="8280920" cy="3785652"/>
          </a:xfrm>
          <a:prstGeom prst="rect">
            <a:avLst/>
          </a:prstGeom>
        </p:spPr>
        <p:txBody>
          <a:bodyPr wrap="square">
            <a:spAutoFit/>
          </a:bodyPr>
          <a:lstStyle/>
          <a:p>
            <a:r>
              <a:rPr lang="ru-RU" sz="2400" b="1" dirty="0">
                <a:solidFill>
                  <a:srgbClr val="FFC000"/>
                </a:solidFill>
              </a:rPr>
              <a:t>Применительно к производству осмотра, обыска, выемки специальное программное обеспечение мобильного АРМ должно включать, как минимум, следующие компоненты:</a:t>
            </a:r>
          </a:p>
          <a:p>
            <a:r>
              <a:rPr lang="ru-RU" sz="2400" b="1" dirty="0">
                <a:solidFill>
                  <a:srgbClr val="FFC000"/>
                </a:solidFill>
              </a:rPr>
              <a:t>1) средства доступа к базе данных о похищенных предметах и </a:t>
            </a:r>
            <a:r>
              <a:rPr lang="ru-RU" sz="2400" b="1" dirty="0" smtClean="0">
                <a:solidFill>
                  <a:srgbClr val="FFC000"/>
                </a:solidFill>
              </a:rPr>
              <a:t>ценностях </a:t>
            </a:r>
            <a:r>
              <a:rPr lang="ru-RU" sz="2400" b="1" dirty="0">
                <a:solidFill>
                  <a:srgbClr val="FFC000"/>
                </a:solidFill>
              </a:rPr>
              <a:t>и к базе данных о лицах;</a:t>
            </a:r>
          </a:p>
          <a:p>
            <a:r>
              <a:rPr lang="ru-RU" sz="2400" b="1" dirty="0">
                <a:solidFill>
                  <a:srgbClr val="FFC000"/>
                </a:solidFill>
              </a:rPr>
              <a:t>2) справочную систему (экспертную систему) по тактическим приемам осмотра, обыска и выемки;</a:t>
            </a:r>
          </a:p>
          <a:p>
            <a:r>
              <a:rPr lang="ru-RU" sz="2400" b="1" dirty="0">
                <a:solidFill>
                  <a:srgbClr val="FFC000"/>
                </a:solidFill>
              </a:rPr>
              <a:t>3) программу процессуального оформления результатов;</a:t>
            </a:r>
          </a:p>
          <a:p>
            <a:r>
              <a:rPr lang="ru-RU" sz="2400" b="1" dirty="0">
                <a:solidFill>
                  <a:srgbClr val="FFC000"/>
                </a:solidFill>
              </a:rPr>
              <a:t>4) программу обучения и контроля знаний, умений и навыков </a:t>
            </a:r>
            <a:r>
              <a:rPr lang="ru-RU" sz="2400" b="1" dirty="0" smtClean="0">
                <a:solidFill>
                  <a:srgbClr val="FFC000"/>
                </a:solidFill>
              </a:rPr>
              <a:t>сотрудников.</a:t>
            </a:r>
            <a:endParaRPr lang="ru-RU" sz="2400" b="1" dirty="0">
              <a:solidFill>
                <a:srgbClr val="FFC000"/>
              </a:solidFill>
            </a:endParaRPr>
          </a:p>
        </p:txBody>
      </p:sp>
    </p:spTree>
    <p:extLst>
      <p:ext uri="{BB962C8B-B14F-4D97-AF65-F5344CB8AC3E}">
        <p14:creationId xmlns:p14="http://schemas.microsoft.com/office/powerpoint/2010/main" val="53859401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2708920"/>
            <a:ext cx="6008376" cy="646331"/>
          </a:xfrm>
          <a:prstGeom prst="rect">
            <a:avLst/>
          </a:prstGeom>
        </p:spPr>
        <p:txBody>
          <a:bodyPr wrap="none">
            <a:spAutoFit/>
          </a:bodyPr>
          <a:lstStyle/>
          <a:p>
            <a:r>
              <a:rPr lang="ru-RU" sz="3600" b="1" dirty="0">
                <a:solidFill>
                  <a:srgbClr val="FFC000"/>
                </a:solidFill>
              </a:rPr>
              <a:t>БЛАГОДАРЮ ЗА ВНИМАНИЕ!!!</a:t>
            </a:r>
          </a:p>
        </p:txBody>
      </p:sp>
    </p:spTree>
    <p:extLst>
      <p:ext uri="{BB962C8B-B14F-4D97-AF65-F5344CB8AC3E}">
        <p14:creationId xmlns:p14="http://schemas.microsoft.com/office/powerpoint/2010/main" val="149995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352928" cy="2308324"/>
          </a:xfrm>
          <a:prstGeom prst="rect">
            <a:avLst/>
          </a:prstGeom>
        </p:spPr>
        <p:txBody>
          <a:bodyPr wrap="square">
            <a:spAutoFit/>
          </a:bodyPr>
          <a:lstStyle/>
          <a:p>
            <a:r>
              <a:rPr lang="ru-RU" sz="2400" b="1" dirty="0" smtClean="0">
                <a:solidFill>
                  <a:srgbClr val="FFC000"/>
                </a:solidFill>
              </a:rPr>
              <a:t>Информация о преступлениях и происшествиях, вне зависимости от места и времени их совершения, а также полноты сообщаемых сведений, принимается в любом органе внутренних дел круглосуточно штатными дежурными, их помощниками или работниками, назначенными на дежурство, в установленном порядке. </a:t>
            </a:r>
            <a:endParaRPr lang="ru-RU" sz="2400" b="1" dirty="0">
              <a:solidFill>
                <a:srgbClr val="FFC000"/>
              </a:solidFill>
            </a:endParaRPr>
          </a:p>
        </p:txBody>
      </p:sp>
    </p:spTree>
    <p:extLst>
      <p:ext uri="{BB962C8B-B14F-4D97-AF65-F5344CB8AC3E}">
        <p14:creationId xmlns:p14="http://schemas.microsoft.com/office/powerpoint/2010/main" val="1050577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305342"/>
            <a:ext cx="8424936" cy="4154984"/>
          </a:xfrm>
          <a:prstGeom prst="rect">
            <a:avLst/>
          </a:prstGeom>
        </p:spPr>
        <p:txBody>
          <a:bodyPr wrap="square">
            <a:spAutoFit/>
          </a:bodyPr>
          <a:lstStyle/>
          <a:p>
            <a:r>
              <a:rPr lang="ru-RU" sz="2400" b="1" dirty="0" smtClean="0">
                <a:solidFill>
                  <a:srgbClr val="FFC000"/>
                </a:solidFill>
              </a:rPr>
              <a:t>При получении заявления о преступлении непосредственно от заявителя и оформлении протокола дежурный по органу внутренних дел, подразделению ГИБДД или другой работник органа внутренних дел, в чьи должностные обязанности входит прием заявлений, обязан выдать заявителю документ о принятии сообщения о преступлении с указанием данных о лице, его принявшем, а также даты и времени его принятия. Данный документ служит средством контроля за полнотой регистрации заявлений и сообщений о преступлениях и ходом их рассмотрения (первый повод для возбуждения уголовного дела – заявление о преступлении (ч. 1 ст. 140 УПК).</a:t>
            </a:r>
            <a:endParaRPr lang="ru-RU" sz="2400" b="1" dirty="0">
              <a:solidFill>
                <a:srgbClr val="FFC000"/>
              </a:solidFill>
            </a:endParaRPr>
          </a:p>
        </p:txBody>
      </p:sp>
    </p:spTree>
    <p:extLst>
      <p:ext uri="{BB962C8B-B14F-4D97-AF65-F5344CB8AC3E}">
        <p14:creationId xmlns:p14="http://schemas.microsoft.com/office/powerpoint/2010/main" val="4045205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764704"/>
            <a:ext cx="8352928" cy="3785652"/>
          </a:xfrm>
          <a:prstGeom prst="rect">
            <a:avLst/>
          </a:prstGeom>
        </p:spPr>
        <p:txBody>
          <a:bodyPr wrap="square">
            <a:spAutoFit/>
          </a:bodyPr>
          <a:lstStyle/>
          <a:p>
            <a:r>
              <a:rPr lang="ru-RU" sz="2400" b="1" dirty="0" smtClean="0">
                <a:solidFill>
                  <a:srgbClr val="FFC000"/>
                </a:solidFill>
              </a:rPr>
              <a:t>Статья 141 УПК РФ предусматривает несколько различных ситуаций, связанных с заявлением о преступлении:</a:t>
            </a:r>
          </a:p>
          <a:p>
            <a:r>
              <a:rPr lang="ru-RU" sz="2400" b="1" dirty="0" smtClean="0">
                <a:solidFill>
                  <a:srgbClr val="FFC000"/>
                </a:solidFill>
              </a:rPr>
              <a:t>1) - если заявление сделано в письменном виде, то независимо от способа доставки в правоохранительный орган, оно подлежит регистрации, а затем рассмотрению;</a:t>
            </a:r>
          </a:p>
          <a:p>
            <a:r>
              <a:rPr lang="ru-RU" sz="2400" b="1" dirty="0" smtClean="0">
                <a:solidFill>
                  <a:srgbClr val="FFC000"/>
                </a:solidFill>
              </a:rPr>
              <a:t>2) - устное заявление лицом прибывшим в правоохранительный орган заносится в особый протокол;</a:t>
            </a:r>
          </a:p>
          <a:p>
            <a:r>
              <a:rPr lang="ru-RU" sz="2400" b="1" dirty="0" smtClean="0">
                <a:solidFill>
                  <a:srgbClr val="FFC000"/>
                </a:solidFill>
              </a:rPr>
              <a:t>3) - когда заявление сделано при производстве следственного действия, например, при допросе, то оно заносится в соответствующий протокол следственного действия;</a:t>
            </a:r>
            <a:endParaRPr lang="ru-RU" sz="2400" b="1" dirty="0">
              <a:solidFill>
                <a:srgbClr val="FFC000"/>
              </a:solidFill>
            </a:endParaRPr>
          </a:p>
        </p:txBody>
      </p:sp>
    </p:spTree>
    <p:extLst>
      <p:ext uri="{BB962C8B-B14F-4D97-AF65-F5344CB8AC3E}">
        <p14:creationId xmlns:p14="http://schemas.microsoft.com/office/powerpoint/2010/main" val="4255210539"/>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174</TotalTime>
  <Words>4128</Words>
  <Application>Microsoft Office PowerPoint</Application>
  <PresentationFormat>Экран (4:3)</PresentationFormat>
  <Paragraphs>246</Paragraphs>
  <Slides>67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67</vt:i4>
      </vt:variant>
    </vt:vector>
  </HeadingPairs>
  <TitlesOfParts>
    <vt:vector size="68" baseType="lpstr">
      <vt:lpstr>Горизонт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Leon</dc:creator>
  <cp:lastModifiedBy>Л. А. Бушмакина</cp:lastModifiedBy>
  <cp:revision>59</cp:revision>
  <dcterms:created xsi:type="dcterms:W3CDTF">2014-10-17T14:53:31Z</dcterms:created>
  <dcterms:modified xsi:type="dcterms:W3CDTF">2018-12-11T11:25:02Z</dcterms:modified>
</cp:coreProperties>
</file>